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406" r:id="rId2"/>
    <p:sldId id="389" r:id="rId3"/>
    <p:sldId id="390" r:id="rId4"/>
    <p:sldId id="448" r:id="rId5"/>
    <p:sldId id="449" r:id="rId6"/>
    <p:sldId id="388" r:id="rId7"/>
    <p:sldId id="479" r:id="rId8"/>
    <p:sldId id="480" r:id="rId9"/>
    <p:sldId id="481" r:id="rId10"/>
    <p:sldId id="472" r:id="rId11"/>
    <p:sldId id="473" r:id="rId12"/>
    <p:sldId id="474" r:id="rId13"/>
    <p:sldId id="475" r:id="rId14"/>
    <p:sldId id="476" r:id="rId15"/>
    <p:sldId id="477" r:id="rId16"/>
    <p:sldId id="478" r:id="rId17"/>
    <p:sldId id="467" r:id="rId18"/>
    <p:sldId id="468" r:id="rId19"/>
    <p:sldId id="470" r:id="rId20"/>
    <p:sldId id="469" r:id="rId21"/>
    <p:sldId id="471" r:id="rId22"/>
    <p:sldId id="379" r:id="rId23"/>
    <p:sldId id="490" r:id="rId24"/>
    <p:sldId id="485" r:id="rId25"/>
    <p:sldId id="484" r:id="rId26"/>
    <p:sldId id="488" r:id="rId27"/>
    <p:sldId id="489" r:id="rId28"/>
    <p:sldId id="482" r:id="rId29"/>
    <p:sldId id="486" r:id="rId30"/>
    <p:sldId id="483" r:id="rId31"/>
    <p:sldId id="487" r:id="rId32"/>
    <p:sldId id="380" r:id="rId33"/>
    <p:sldId id="458" r:id="rId34"/>
    <p:sldId id="459" r:id="rId35"/>
    <p:sldId id="463" r:id="rId36"/>
    <p:sldId id="460" r:id="rId37"/>
    <p:sldId id="461" r:id="rId38"/>
    <p:sldId id="462" r:id="rId39"/>
    <p:sldId id="464" r:id="rId40"/>
    <p:sldId id="466" r:id="rId41"/>
    <p:sldId id="346" r:id="rId42"/>
    <p:sldId id="264" r:id="rId43"/>
    <p:sldId id="265" r:id="rId44"/>
    <p:sldId id="266" r:id="rId45"/>
    <p:sldId id="451" r:id="rId46"/>
    <p:sldId id="453" r:id="rId47"/>
    <p:sldId id="452" r:id="rId48"/>
    <p:sldId id="454" r:id="rId49"/>
    <p:sldId id="318" r:id="rId50"/>
    <p:sldId id="321" r:id="rId51"/>
    <p:sldId id="322" r:id="rId52"/>
    <p:sldId id="323" r:id="rId53"/>
    <p:sldId id="324" r:id="rId54"/>
    <p:sldId id="456" r:id="rId55"/>
    <p:sldId id="455" r:id="rId56"/>
    <p:sldId id="457" r:id="rId57"/>
    <p:sldId id="326" r:id="rId58"/>
    <p:sldId id="327" r:id="rId59"/>
    <p:sldId id="328" r:id="rId60"/>
    <p:sldId id="450" r:id="rId61"/>
    <p:sldId id="491" r:id="rId62"/>
    <p:sldId id="492" r:id="rId63"/>
    <p:sldId id="493" r:id="rId64"/>
    <p:sldId id="494" r:id="rId65"/>
    <p:sldId id="263" r:id="rId66"/>
    <p:sldId id="273" r:id="rId67"/>
    <p:sldId id="272" r:id="rId68"/>
    <p:sldId id="271" r:id="rId69"/>
    <p:sldId id="495" r:id="rId70"/>
    <p:sldId id="496" r:id="rId71"/>
    <p:sldId id="274" r:id="rId72"/>
    <p:sldId id="275" r:id="rId73"/>
    <p:sldId id="276" r:id="rId74"/>
    <p:sldId id="301" r:id="rId75"/>
    <p:sldId id="497" r:id="rId76"/>
    <p:sldId id="498" r:id="rId77"/>
    <p:sldId id="499" r:id="rId7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o" id="{3516ADD5-F3CE-4603-A21A-F997A379181C}">
          <p14:sldIdLst>
            <p14:sldId id="406"/>
            <p14:sldId id="389"/>
          </p14:sldIdLst>
        </p14:section>
        <p14:section name="Perlenfischer" id="{8F58C886-C637-4951-8B5A-D3BC5FE2038A}">
          <p14:sldIdLst>
            <p14:sldId id="390"/>
            <p14:sldId id="448"/>
            <p14:sldId id="449"/>
          </p14:sldIdLst>
        </p14:sectio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Verdi-Macbeth" id="{88C4C324-9AFE-4D73-B062-3FDD88CE00F5}">
          <p14:sldIdLst>
            <p14:sldId id="379"/>
            <p14:sldId id="490"/>
            <p14:sldId id="485"/>
            <p14:sldId id="484"/>
            <p14:sldId id="488"/>
            <p14:sldId id="489"/>
            <p14:sldId id="482"/>
            <p14:sldId id="486"/>
            <p14:sldId id="483"/>
            <p14:sldId id="487"/>
          </p14:sldIdLst>
        </p14:section>
        <p14:section name="Verdi-Rigoletto" id="{ABC01092-D1F6-4B9C-954C-D18B10B574FA}">
          <p14:sldIdLst>
            <p14:sldId id="380"/>
            <p14:sldId id="458"/>
            <p14:sldId id="459"/>
            <p14:sldId id="463"/>
            <p14:sldId id="460"/>
            <p14:sldId id="461"/>
            <p14:sldId id="462"/>
            <p14:sldId id="464"/>
            <p14:sldId id="466"/>
          </p14:sldIdLst>
        </p14:section>
        <p14:section name="Verdi-La traviata" id="{76B02CAA-D83C-4B3F-A3AA-0AECC3A1A0E6}">
          <p14:sldIdLst>
            <p14:sldId id="346"/>
            <p14:sldId id="264"/>
            <p14:sldId id="265"/>
            <p14:sldId id="266"/>
            <p14:sldId id="451"/>
            <p14:sldId id="453"/>
            <p14:sldId id="452"/>
            <p14:sldId id="454"/>
          </p14:sldIdLst>
        </p14:section>
        <p14:section name="Verdi-Il_Trovatore" id="{F0D52BD4-5616-4631-8445-5DBDBB36E59C}">
          <p14:sldIdLst>
            <p14:sldId id="318"/>
            <p14:sldId id="321"/>
            <p14:sldId id="322"/>
            <p14:sldId id="323"/>
            <p14:sldId id="324"/>
            <p14:sldId id="456"/>
            <p14:sldId id="455"/>
            <p14:sldId id="457"/>
          </p14:sldIdLst>
        </p14:section>
        <p14:section name="Donizetti-L'elisir d'amore" id="{C0752EB8-B908-47A9-9584-4A2DB5115D2C}">
          <p14:sldIdLst>
            <p14:sldId id="326"/>
            <p14:sldId id="327"/>
            <p14:sldId id="328"/>
            <p14:sldId id="450"/>
            <p14:sldId id="491"/>
            <p14:sldId id="492"/>
            <p14:sldId id="493"/>
            <p14:sldId id="494"/>
          </p14:sldIdLst>
        </p14:section>
        <p14:section name="Rossini-Il Barbiere di Siviglia" id="{53A8E572-302C-4F1C-9852-6E22BFE130D9}">
          <p14:sldIdLst>
            <p14:sldId id="263"/>
            <p14:sldId id="273"/>
            <p14:sldId id="272"/>
            <p14:sldId id="271"/>
            <p14:sldId id="495"/>
            <p14:sldId id="496"/>
          </p14:sldIdLst>
        </p14:section>
        <p14:section name="Samson and Delilah" id="{15979A35-6AAA-46A9-8566-3A52182F35DD}">
          <p14:sldIdLst>
            <p14:sldId id="274"/>
            <p14:sldId id="275"/>
            <p14:sldId id="276"/>
            <p14:sldId id="301"/>
            <p14:sldId id="497"/>
            <p14:sldId id="498"/>
            <p14:sldId id="4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1" d="100"/>
          <a:sy n="101" d="100"/>
        </p:scale>
        <p:origin x="126"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12/24/2022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12/24/2022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24.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85.JPG"/><Relationship Id="rId4" Type="http://schemas.openxmlformats.org/officeDocument/2006/relationships/image" Target="../media/image84.JP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5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7.xml"/><Relationship Id="rId5" Type="http://schemas.openxmlformats.org/officeDocument/2006/relationships/image" Target="../media/image96.JPG"/><Relationship Id="rId4" Type="http://schemas.openxmlformats.org/officeDocument/2006/relationships/image" Target="../media/image95.JPG"/></Relationships>
</file>

<file path=ppt/slides/_rels/slide5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3.png"/><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7.xml"/><Relationship Id="rId4" Type="http://schemas.openxmlformats.org/officeDocument/2006/relationships/image" Target="../media/image109.jpg"/></Relationships>
</file>

<file path=ppt/slides/_rels/slide67.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5.jpg"/></Relationships>
</file>

<file path=ppt/slides/_rels/slide7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7.xml"/><Relationship Id="rId5" Type="http://schemas.openxmlformats.org/officeDocument/2006/relationships/image" Target="../media/image119.JPG"/><Relationship Id="rId4" Type="http://schemas.openxmlformats.org/officeDocument/2006/relationships/image" Target="../media/image118.JPG"/></Relationships>
</file>

<file path=ppt/slides/_rels/slide7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7.xml"/><Relationship Id="rId5" Type="http://schemas.openxmlformats.org/officeDocument/2006/relationships/image" Target="../media/image123.JPG"/><Relationship Id="rId4" Type="http://schemas.openxmlformats.org/officeDocument/2006/relationships/image" Target="../media/image12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599B7A-BA67-5F3B-AC76-43096BA33F6A}"/>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917405" y="777709"/>
            <a:ext cx="3838713" cy="2274733"/>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111" y="1111170"/>
            <a:ext cx="897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260D6457-FB3F-B7A9-AD72-3994540337FC}"/>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2899" b="-1"/>
          <a:stretch/>
        </p:blipFill>
        <p:spPr>
          <a:xfrm>
            <a:off x="5181826" y="643467"/>
            <a:ext cx="3781623" cy="2543217"/>
          </a:xfrm>
          <a:prstGeom prst="rect">
            <a:avLst/>
          </a:prstGeom>
        </p:spPr>
      </p:pic>
      <p:cxnSp>
        <p:nvCxnSpPr>
          <p:cNvPr id="22" name="Straight Connector 2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9959"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70896"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3A090F10-5848-5DAC-7742-6B4D4E2E10AA}"/>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1855808" y="3671316"/>
            <a:ext cx="1961906" cy="25458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F0F18A6B-2FCD-F473-B56A-18352FAF8038}"/>
              </a:ext>
            </a:extLst>
          </p:cNvPr>
          <p:cNvPicPr>
            <a:picLocks noChangeAspect="1"/>
          </p:cNvPicPr>
          <p:nvPr/>
        </p:nvPicPr>
        <p:blipFill>
          <a:blip r:embed="rId5"/>
          <a:stretch>
            <a:fillRect/>
          </a:stretch>
        </p:blipFill>
        <p:spPr>
          <a:xfrm>
            <a:off x="6076785" y="3671316"/>
            <a:ext cx="1991705" cy="2553469"/>
          </a:xfrm>
          <a:prstGeom prst="rect">
            <a:avLst/>
          </a:prstGeom>
        </p:spPr>
      </p:pic>
    </p:spTree>
    <p:extLst>
      <p:ext uri="{BB962C8B-B14F-4D97-AF65-F5344CB8AC3E}">
        <p14:creationId xmlns:p14="http://schemas.microsoft.com/office/powerpoint/2010/main" val="254865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11597"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2BA651-2EB2-6A95-D321-E69A4D61E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071" y="76200"/>
            <a:ext cx="4853630" cy="6625769"/>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FEE48827-A2BB-15E1-379E-96CCF9555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11" y="3389084"/>
            <a:ext cx="4689448" cy="3272969"/>
          </a:xfrm>
          <a:prstGeom prst="rect">
            <a:avLst/>
          </a:prstGeom>
        </p:spPr>
      </p:pic>
    </p:spTree>
    <p:extLst>
      <p:ext uri="{BB962C8B-B14F-4D97-AF65-F5344CB8AC3E}">
        <p14:creationId xmlns:p14="http://schemas.microsoft.com/office/powerpoint/2010/main" val="171017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97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BF8A6A2-86DA-41F9-9140-C21D10933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204" y="3362716"/>
            <a:ext cx="5049795" cy="3458012"/>
          </a:xfrm>
          <a:prstGeom prst="rect">
            <a:avLst/>
          </a:prstGeom>
        </p:spPr>
      </p:pic>
      <p:pic>
        <p:nvPicPr>
          <p:cNvPr id="5" name="Grafik 4">
            <a:extLst>
              <a:ext uri="{FF2B5EF4-FFF2-40B4-BE49-F238E27FC236}">
                <a16:creationId xmlns:a16="http://schemas.microsoft.com/office/drawing/2014/main" id="{50E4C79D-F1C8-B843-E69B-2776A05D8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descr="Ein Bild, das Rauch, Dampf, Natur, Maschine enthält.&#10;&#10;Automatisch generierte Beschreibung">
            <a:extLst>
              <a:ext uri="{FF2B5EF4-FFF2-40B4-BE49-F238E27FC236}">
                <a16:creationId xmlns:a16="http://schemas.microsoft.com/office/drawing/2014/main" id="{FA87CC26-A30A-15E8-9541-950150BC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descr="Ein Bild, das Text, draußen, Person enthält.&#10;&#10;Automatisch generierte Beschreibung">
            <a:extLst>
              <a:ext uri="{FF2B5EF4-FFF2-40B4-BE49-F238E27FC236}">
                <a16:creationId xmlns:a16="http://schemas.microsoft.com/office/drawing/2014/main" id="{181E875A-ED1A-50F2-6E85-676C9350B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24907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enthält.&#10;&#10;Automatisch generierte Beschreibung">
            <a:extLst>
              <a:ext uri="{FF2B5EF4-FFF2-40B4-BE49-F238E27FC236}">
                <a16:creationId xmlns:a16="http://schemas.microsoft.com/office/drawing/2014/main" id="{FF7872FC-19B7-9F07-5042-F1FC4B085889}"/>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7272"/>
            <a:ext cx="4953000" cy="6783456"/>
          </a:xfrm>
          <a:prstGeom prst="rect">
            <a:avLst/>
          </a:prstGeom>
        </p:spPr>
      </p:pic>
      <p:pic>
        <p:nvPicPr>
          <p:cNvPr id="5" name="Grafik 4">
            <a:extLst>
              <a:ext uri="{FF2B5EF4-FFF2-40B4-BE49-F238E27FC236}">
                <a16:creationId xmlns:a16="http://schemas.microsoft.com/office/drawing/2014/main" id="{ADF803E3-66CE-080B-E8D5-BBAE76C0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7" name="Grafik 6">
            <a:extLst>
              <a:ext uri="{FF2B5EF4-FFF2-40B4-BE49-F238E27FC236}">
                <a16:creationId xmlns:a16="http://schemas.microsoft.com/office/drawing/2014/main" id="{45C8138C-678F-4C5E-7DD6-86FC3DD41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spTree>
    <p:extLst>
      <p:ext uri="{BB962C8B-B14F-4D97-AF65-F5344CB8AC3E}">
        <p14:creationId xmlns:p14="http://schemas.microsoft.com/office/powerpoint/2010/main" val="5864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5587B1-D079-6095-418B-C7113F49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4953000" cy="3391728"/>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B6C2E723-683B-A998-726F-292B73947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04" y="37272"/>
            <a:ext cx="5051196" cy="3458971"/>
          </a:xfrm>
          <a:prstGeom prst="rect">
            <a:avLst/>
          </a:prstGeom>
        </p:spPr>
      </p:pic>
      <p:pic>
        <p:nvPicPr>
          <p:cNvPr id="7" name="Grafik 6">
            <a:extLst>
              <a:ext uri="{FF2B5EF4-FFF2-40B4-BE49-F238E27FC236}">
                <a16:creationId xmlns:a16="http://schemas.microsoft.com/office/drawing/2014/main" id="{EC8F08A8-5109-71D1-19D0-7F3AE11C9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a:extLst>
              <a:ext uri="{FF2B5EF4-FFF2-40B4-BE49-F238E27FC236}">
                <a16:creationId xmlns:a16="http://schemas.microsoft.com/office/drawing/2014/main" id="{2537CC50-89D6-94E5-9977-9FD8A118D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318085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F8999C1-56A9-34EB-7385-EE33C9A47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29000"/>
            <a:ext cx="5007429"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F17EBA2E-BBDE-B55C-D41B-B9063E8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4877569-BCFE-A9F7-9C4A-EE04D6E2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9" name="Grafik 8" descr="Ein Bild, das Zug, Rauch, Dampf, Spur enthält.&#10;&#10;Automatisch generierte Beschreibung">
            <a:extLst>
              <a:ext uri="{FF2B5EF4-FFF2-40B4-BE49-F238E27FC236}">
                <a16:creationId xmlns:a16="http://schemas.microsoft.com/office/drawing/2014/main" id="{E5BBB62F-8905-C61D-DA42-4845FEBAB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570" y="37272"/>
            <a:ext cx="5007429" cy="3429000"/>
          </a:xfrm>
          <a:prstGeom prst="rect">
            <a:avLst/>
          </a:prstGeom>
        </p:spPr>
      </p:pic>
    </p:spTree>
    <p:extLst>
      <p:ext uri="{BB962C8B-B14F-4D97-AF65-F5344CB8AC3E}">
        <p14:creationId xmlns:p14="http://schemas.microsoft.com/office/powerpoint/2010/main" val="1434695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297657" y="64121"/>
            <a:ext cx="2850415" cy="2397211"/>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BA2766-B9CF-C7B1-32D7-FB8E49D138C0}"/>
              </a:ext>
            </a:extLst>
          </p:cNvPr>
          <p:cNvPicPr>
            <a:picLocks noChangeAspect="1"/>
          </p:cNvPicPr>
          <p:nvPr/>
        </p:nvPicPr>
        <p:blipFill>
          <a:blip r:embed="rId3"/>
          <a:stretch>
            <a:fillRect/>
          </a:stretch>
        </p:blipFill>
        <p:spPr>
          <a:xfrm>
            <a:off x="3148072" y="28032"/>
            <a:ext cx="1991705" cy="2553469"/>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1" y="2428763"/>
            <a:ext cx="5476973" cy="4401205"/>
          </a:xfrm>
          <a:prstGeom prst="rect">
            <a:avLst/>
          </a:prstGeom>
          <a:noFill/>
        </p:spPr>
        <p:txBody>
          <a:bodyPr wrap="square">
            <a:spAutoFit/>
          </a:bodyPr>
          <a:lstStyle/>
          <a:p>
            <a:r>
              <a:rPr lang="en-US" sz="1000" dirty="0" err="1">
                <a:latin typeface="DengXian (Textkörper)"/>
              </a:rPr>
              <a:t>有些主题本质上有一些关于他们的夜间时间，基本上看起来除了阴沉和深渊之外什么都没有</a:t>
            </a:r>
            <a:r>
              <a:rPr lang="en-US" sz="1000" dirty="0">
                <a:latin typeface="DengXian (Textkörper)"/>
              </a:rPr>
              <a:t>。 《</a:t>
            </a:r>
            <a:r>
              <a:rPr lang="en-US" sz="1000" dirty="0" err="1">
                <a:latin typeface="DengXian (Textkörper)"/>
              </a:rPr>
              <a:t>麦克白》无疑是其中之一，既有莎士比亚的悲剧形式，也有威尔第的情节剧形式</a:t>
            </a:r>
            <a:r>
              <a:rPr lang="en-US" sz="1000" dirty="0">
                <a:latin typeface="DengXian (Textkörper)"/>
              </a:rPr>
              <a:t>。 </a:t>
            </a:r>
            <a:r>
              <a:rPr lang="en-US" sz="1000" dirty="0" err="1">
                <a:latin typeface="DengXian (Textkörper)"/>
              </a:rPr>
              <a:t>通过剧作家和作曲家这两个欧洲文化的巨人，苏格兰军阀和国王，在历史上是有形的，但几乎从不摆脱他的传奇，获得了他独特的外貌</a:t>
            </a:r>
            <a:r>
              <a:rPr lang="en-US" sz="1000" dirty="0">
                <a:latin typeface="DengXian (Textkörper)"/>
              </a:rPr>
              <a:t>。 </a:t>
            </a:r>
            <a:r>
              <a:rPr lang="en-US" sz="1000" dirty="0" err="1">
                <a:latin typeface="DengXian (Textkörper)"/>
              </a:rPr>
              <a:t>他生活在一个充满暴力的时代，当暴力达到他的目的时，他自己并没有不知所措</a:t>
            </a:r>
            <a:r>
              <a:rPr lang="en-US" sz="1000" dirty="0">
                <a:latin typeface="DengXian (Textkörper)"/>
              </a:rPr>
              <a:t>。 </a:t>
            </a:r>
            <a:r>
              <a:rPr lang="en-US" sz="1000" dirty="0" err="1">
                <a:latin typeface="DengXian (Textkörper)"/>
              </a:rPr>
              <a:t>麦克白成为统治者的典范，他实际上是在尸体上行走，对他来说一切手段都是可以接受的</a:t>
            </a:r>
            <a:r>
              <a:rPr lang="en-US" sz="1000" dirty="0">
                <a:latin typeface="DengXian (Textkörper)"/>
              </a:rPr>
              <a:t>。 莎士比亚和威尔第，各自以自己的方式，把它变成了一个教训，讲述了两个强大人物的惊人兴衰，麦克白和他的夫人，他们彼此有着不可分割的联系——</a:t>
            </a:r>
            <a:r>
              <a:rPr lang="en-US" sz="1000" dirty="0" err="1">
                <a:latin typeface="DengXian (Textkörper)"/>
              </a:rPr>
              <a:t>她主要是驱动力，他是执行机构</a:t>
            </a:r>
            <a:r>
              <a:rPr lang="en-US" sz="1000" dirty="0">
                <a:latin typeface="DengXian (Textkörper)"/>
              </a:rPr>
              <a:t>。 </a:t>
            </a:r>
            <a:r>
              <a:rPr lang="en-US" sz="1000" dirty="0" err="1">
                <a:latin typeface="DengXian (Textkörper)"/>
              </a:rPr>
              <a:t>尽管两个角色都出现了光明的一面，但至少是模糊地，他们被描绘成深黑色，始终留在阴暗的黑暗中</a:t>
            </a:r>
            <a:r>
              <a:rPr lang="en-US" sz="1000" dirty="0">
                <a:latin typeface="DengXian (Textkörper)"/>
              </a:rPr>
              <a:t>。 类似于莎士比亚的黑暗悲剧，其特点是整个结构和个别场景特别简洁，威尔第创造了一部音乐剧，采用这种特殊的基调，并将其有效地带到歌剧舞台上。 </a:t>
            </a:r>
            <a:r>
              <a:rPr lang="en-US" sz="1000" dirty="0" err="1">
                <a:latin typeface="DengXian (Textkörper)"/>
              </a:rPr>
              <a:t>的确，在威尔第的整个歌剧系列中，都有一些音色明显暗沉的音乐</a:t>
            </a:r>
            <a:r>
              <a:rPr lang="en-US" sz="1000" dirty="0">
                <a:latin typeface="DengXian (Textkörper)"/>
              </a:rPr>
              <a:t>——</a:t>
            </a:r>
            <a:r>
              <a:rPr lang="en-US" sz="1000" dirty="0" err="1">
                <a:latin typeface="DengXian (Textkörper)"/>
              </a:rPr>
              <a:t>例如，想想</a:t>
            </a:r>
            <a:r>
              <a:rPr lang="en-US" sz="1000" dirty="0">
                <a:latin typeface="DengXian (Textkörper)"/>
              </a:rPr>
              <a:t> »</a:t>
            </a:r>
            <a:r>
              <a:rPr lang="en-US" sz="1000" dirty="0" err="1">
                <a:latin typeface="DengXian (Textkörper)"/>
              </a:rPr>
              <a:t>Ernani</a:t>
            </a:r>
            <a:r>
              <a:rPr lang="en-US" sz="1000" dirty="0">
                <a:latin typeface="DengXian (Textkörper)"/>
              </a:rPr>
              <a:t>«、»</a:t>
            </a:r>
            <a:r>
              <a:rPr lang="en-US" sz="1000" dirty="0" err="1">
                <a:latin typeface="DengXian (Textkörper)"/>
              </a:rPr>
              <a:t>Rigoletto«、»Il</a:t>
            </a:r>
            <a:r>
              <a:rPr lang="en-US" sz="1000" dirty="0">
                <a:latin typeface="DengXian (Textkörper)"/>
              </a:rPr>
              <a:t> </a:t>
            </a:r>
            <a:r>
              <a:rPr lang="en-US" sz="1000" dirty="0" err="1">
                <a:latin typeface="DengXian (Textkörper)"/>
              </a:rPr>
              <a:t>trovatore</a:t>
            </a:r>
            <a:r>
              <a:rPr lang="en-US" sz="1000" dirty="0">
                <a:latin typeface="DengXian (Textkörper)"/>
              </a:rPr>
              <a:t>«、»Simon </a:t>
            </a:r>
            <a:r>
              <a:rPr lang="en-US" sz="1000" dirty="0" err="1">
                <a:latin typeface="DengXian (Textkörper)"/>
              </a:rPr>
              <a:t>Boccanegra</a:t>
            </a:r>
            <a:r>
              <a:rPr lang="en-US" sz="1000" dirty="0">
                <a:latin typeface="DengXian (Textkörper)"/>
              </a:rPr>
              <a:t>«、»Les </a:t>
            </a:r>
            <a:r>
              <a:rPr lang="en-US" sz="1000" dirty="0" err="1">
                <a:latin typeface="DengXian (Textkörper)"/>
              </a:rPr>
              <a:t>vêpres</a:t>
            </a:r>
            <a:r>
              <a:rPr lang="en-US" sz="1000" dirty="0">
                <a:latin typeface="DengXian (Textkörper)"/>
              </a:rPr>
              <a:t> siciliennes« </a:t>
            </a:r>
            <a:r>
              <a:rPr lang="en-US" sz="1000" dirty="0" err="1">
                <a:latin typeface="DengXian (Textkörper)"/>
              </a:rPr>
              <a:t>或也是</a:t>
            </a:r>
            <a:r>
              <a:rPr lang="en-US" sz="1000" dirty="0">
                <a:latin typeface="DengXian (Textkörper)"/>
              </a:rPr>
              <a:t> »Don Carlo« </a:t>
            </a:r>
            <a:r>
              <a:rPr lang="en-US" sz="1000" dirty="0" err="1">
                <a:latin typeface="DengXian (Textkörper)"/>
              </a:rPr>
              <a:t>的一部分</a:t>
            </a:r>
            <a:r>
              <a:rPr lang="en-US" sz="1000" dirty="0">
                <a:latin typeface="DengXian (Textkörper)"/>
              </a:rPr>
              <a:t>——</a:t>
            </a:r>
            <a:r>
              <a:rPr lang="en-US" sz="1000" dirty="0" err="1">
                <a:latin typeface="DengXian (Textkörper)"/>
              </a:rPr>
              <a:t>但他之前和之后都没有设计过色彩如此阴暗的作品</a:t>
            </a:r>
            <a:r>
              <a:rPr lang="en-US" sz="1000" dirty="0">
                <a:latin typeface="DengXian (Textkörper)"/>
              </a:rPr>
              <a:t>。 1846 </a:t>
            </a:r>
            <a:r>
              <a:rPr lang="en-US" sz="1000" dirty="0" err="1">
                <a:latin typeface="DengXian (Textkörper)"/>
              </a:rPr>
              <a:t>年夏天，当威尔第与佛罗伦萨</a:t>
            </a:r>
            <a:r>
              <a:rPr lang="en-US" sz="1000" dirty="0">
                <a:latin typeface="DengXian (Textkörper)"/>
              </a:rPr>
              <a:t> Teatro </a:t>
            </a:r>
            <a:r>
              <a:rPr lang="en-US" sz="1000" dirty="0" err="1">
                <a:latin typeface="DengXian (Textkörper)"/>
              </a:rPr>
              <a:t>alla</a:t>
            </a:r>
            <a:r>
              <a:rPr lang="en-US" sz="1000" dirty="0">
                <a:latin typeface="DengXian (Textkörper)"/>
              </a:rPr>
              <a:t> Pergola </a:t>
            </a:r>
            <a:r>
              <a:rPr lang="en-US" sz="1000" dirty="0" err="1">
                <a:latin typeface="DengXian (Textkörper)"/>
              </a:rPr>
              <a:t>的指挥亚历山德罗·拉纳里</a:t>
            </a:r>
            <a:r>
              <a:rPr lang="en-US" sz="1000" dirty="0">
                <a:latin typeface="DengXian (Textkörper)"/>
              </a:rPr>
              <a:t> (Alessandro </a:t>
            </a:r>
            <a:r>
              <a:rPr lang="en-US" sz="1000" dirty="0" err="1">
                <a:latin typeface="DengXian (Textkörper)"/>
              </a:rPr>
              <a:t>Lanari</a:t>
            </a:r>
            <a:r>
              <a:rPr lang="en-US" sz="1000" dirty="0">
                <a:latin typeface="DengXian (Textkörper)"/>
              </a:rPr>
              <a:t>) </a:t>
            </a:r>
            <a:r>
              <a:rPr lang="en-US" sz="1000" dirty="0" err="1">
                <a:latin typeface="DengXian (Textkörper)"/>
              </a:rPr>
              <a:t>就他应该以什么主题作为他的新歌剧的基础交换意见时</a:t>
            </a:r>
            <a:r>
              <a:rPr lang="en-US" sz="1000" dirty="0">
                <a:latin typeface="DengXian (Textkörper)"/>
              </a:rPr>
              <a:t>——</a:t>
            </a:r>
            <a:r>
              <a:rPr lang="en-US" sz="1000" dirty="0" err="1">
                <a:latin typeface="DengXian (Textkörper)"/>
              </a:rPr>
              <a:t>最终选择落在了《麦克白》上，他很清楚这项工作意味着风险</a:t>
            </a:r>
            <a:r>
              <a:rPr lang="en-US" sz="1000" dirty="0">
                <a:latin typeface="DengXian (Textkörper)"/>
              </a:rPr>
              <a:t>。 </a:t>
            </a:r>
            <a:r>
              <a:rPr lang="en-US" sz="1000" dirty="0" err="1">
                <a:latin typeface="DengXian (Textkörper)"/>
              </a:rPr>
              <a:t>继韦伯的</a:t>
            </a:r>
            <a:r>
              <a:rPr lang="en-US" sz="1000" dirty="0">
                <a:latin typeface="DengXian (Textkörper)"/>
              </a:rPr>
              <a:t> Der </a:t>
            </a:r>
            <a:r>
              <a:rPr lang="en-US" sz="1000" dirty="0" err="1">
                <a:latin typeface="DengXian (Textkörper)"/>
              </a:rPr>
              <a:t>Freischütz</a:t>
            </a:r>
            <a:r>
              <a:rPr lang="en-US" sz="1000" dirty="0">
                <a:latin typeface="DengXian (Textkörper)"/>
              </a:rPr>
              <a:t> 和 Meyerbeer 的 Robert le </a:t>
            </a:r>
            <a:r>
              <a:rPr lang="en-US" sz="1000" dirty="0" err="1">
                <a:latin typeface="DengXian (Textkörper)"/>
              </a:rPr>
              <a:t>Diable</a:t>
            </a:r>
            <a:r>
              <a:rPr lang="en-US" sz="1000" dirty="0">
                <a:latin typeface="DengXian (Textkörper)"/>
              </a:rPr>
              <a:t> </a:t>
            </a:r>
            <a:r>
              <a:rPr lang="en-US" sz="1000" dirty="0" err="1">
                <a:latin typeface="DengXian (Textkörper)"/>
              </a:rPr>
              <a:t>等戏剧于</a:t>
            </a:r>
            <a:r>
              <a:rPr lang="en-US" sz="1000" dirty="0">
                <a:latin typeface="DengXian (Textkörper)"/>
              </a:rPr>
              <a:t> 1840 年代初在佛罗伦萨举行意大利首演之后，威尔第显然急于创作一部让壮观的“颤栗浪漫主义”元素发挥特殊作用的作品，一种美学方向这在当时引起了公众的强烈反响，并被添加到同样强大的奇幻元素中。 </a:t>
            </a:r>
            <a:r>
              <a:rPr lang="en-US" sz="1000" dirty="0" err="1">
                <a:latin typeface="DengXian (Textkörper)"/>
              </a:rPr>
              <a:t>威尔第能够利用意大利对莎士比亚戏剧明显增长的兴趣</a:t>
            </a:r>
            <a:r>
              <a:rPr lang="en-US" sz="1000" dirty="0">
                <a:latin typeface="DengXian (Textkörper)"/>
              </a:rPr>
              <a:t>。 </a:t>
            </a:r>
            <a:r>
              <a:rPr lang="en-US" sz="1000" dirty="0" err="1">
                <a:latin typeface="DengXian (Textkörper)"/>
              </a:rPr>
              <a:t>直到</a:t>
            </a:r>
            <a:r>
              <a:rPr lang="en-US" sz="1000" dirty="0">
                <a:latin typeface="DengXian (Textkörper)"/>
              </a:rPr>
              <a:t> 1820 </a:t>
            </a:r>
            <a:r>
              <a:rPr lang="en-US" sz="1000" dirty="0" err="1">
                <a:latin typeface="DengXian (Textkörper)"/>
              </a:rPr>
              <a:t>年左右，他的悲剧才被翻译成意大利语，这些悲剧在欧洲其他地方（例如法国）早期被公认为戏剧艺术的巅峰之作</a:t>
            </a:r>
            <a:r>
              <a:rPr lang="en-US" sz="1000" dirty="0">
                <a:latin typeface="DengXian (Textkörper)"/>
              </a:rPr>
              <a:t>； </a:t>
            </a:r>
            <a:r>
              <a:rPr lang="en-US" sz="1000" dirty="0" err="1">
                <a:latin typeface="DengXian (Textkörper)"/>
              </a:rPr>
              <a:t>直到</a:t>
            </a:r>
            <a:r>
              <a:rPr lang="en-US" sz="1000" dirty="0">
                <a:latin typeface="DengXian (Textkörper)"/>
              </a:rPr>
              <a:t> 1838 </a:t>
            </a:r>
            <a:r>
              <a:rPr lang="en-US" sz="1000" dirty="0" err="1">
                <a:latin typeface="DengXian (Textkörper)"/>
              </a:rPr>
              <a:t>年，威尔第和他的剧本作家提到的版本，即卡洛·鲁斯科尼</a:t>
            </a:r>
            <a:r>
              <a:rPr lang="en-US" sz="1000" dirty="0">
                <a:latin typeface="DengXian (Textkörper)"/>
              </a:rPr>
              <a:t> (Carlo Rusconi) </a:t>
            </a:r>
            <a:r>
              <a:rPr lang="en-US" sz="1000" dirty="0" err="1">
                <a:latin typeface="DengXian (Textkörper)"/>
              </a:rPr>
              <a:t>的散文译本才出版</a:t>
            </a:r>
            <a:r>
              <a:rPr lang="en-US" sz="1000" dirty="0">
                <a:latin typeface="DengXian (Textkörper)"/>
              </a:rPr>
              <a:t>。 </a:t>
            </a:r>
            <a:r>
              <a:rPr lang="en-US" sz="1000" dirty="0" err="1">
                <a:latin typeface="DengXian (Textkörper)"/>
              </a:rPr>
              <a:t>从一开始</a:t>
            </a:r>
            <a:r>
              <a:rPr lang="en-US" sz="1000" dirty="0">
                <a:latin typeface="DengXian (Textkörper)"/>
              </a:rPr>
              <a:t> - </a:t>
            </a:r>
            <a:r>
              <a:rPr lang="en-US" sz="1000" dirty="0" err="1">
                <a:latin typeface="DengXian (Textkörper)"/>
              </a:rPr>
              <a:t>这位对文字和声音之间的和谐关系极为敏感的作曲家就关心保持当时大约有</a:t>
            </a:r>
            <a:r>
              <a:rPr lang="en-US" sz="1000" dirty="0">
                <a:latin typeface="DengXian (Textkörper)"/>
              </a:rPr>
              <a:t> 240 </a:t>
            </a:r>
            <a:r>
              <a:rPr lang="en-US" sz="1000" dirty="0" err="1">
                <a:latin typeface="DengXian (Textkörper)"/>
              </a:rPr>
              <a:t>年历史的“麦克白悲剧”的定义氛围，尤其是在黑暗感，夜黑</a:t>
            </a:r>
            <a:r>
              <a:rPr lang="en-US" sz="1000" dirty="0">
                <a:latin typeface="DengXian (Textkörper)"/>
              </a:rPr>
              <a:t>。 </a:t>
            </a:r>
            <a:r>
              <a:rPr lang="en-US" sz="1000" dirty="0" err="1">
                <a:latin typeface="DengXian (Textkörper)"/>
              </a:rPr>
              <a:t>在整个构思和设计过程中，对莎士比亚及其作品的热情一直伴随着他，他试图将这种热情传递给他的员工</a:t>
            </a:r>
            <a:r>
              <a:rPr lang="en-US" sz="1000" dirty="0">
                <a:latin typeface="DengXian (Textkörper)"/>
              </a:rPr>
              <a:t>。 在他自己的剧本和散文草稿的基础上，他将他忠实的编剧弗朗切斯科·玛丽亚·皮亚韦推向了最大化，尽管他与他合作了二十年，尽管并非总是没有冲突，但简短但更精确的设定词和诗句 </a:t>
            </a:r>
            <a:r>
              <a:rPr lang="en-US" sz="1000" dirty="0" err="1">
                <a:latin typeface="DengXian (Textkörper)"/>
              </a:rPr>
              <a:t>实现凄美</a:t>
            </a:r>
            <a:r>
              <a:rPr lang="en-US" sz="1000" dirty="0">
                <a:latin typeface="DengXian (Textkörper)"/>
              </a:rPr>
              <a:t> - 莎士比亚备受推崇的戏剧的实质无论如何都应该保留，但必须以这样一种方式整合到歌剧剧本中，从而产生有效和有特色的场景，无论是主角、配角还是观众的眼睛大型合奏和合唱表演</a:t>
            </a:r>
          </a:p>
        </p:txBody>
      </p:sp>
      <p:sp>
        <p:nvSpPr>
          <p:cNvPr id="7" name="Textfeld 6">
            <a:extLst>
              <a:ext uri="{FF2B5EF4-FFF2-40B4-BE49-F238E27FC236}">
                <a16:creationId xmlns:a16="http://schemas.microsoft.com/office/drawing/2014/main" id="{C2F8FFCA-A73C-FE41-3202-AC1E38C9D6FA}"/>
              </a:ext>
            </a:extLst>
          </p:cNvPr>
          <p:cNvSpPr txBox="1"/>
          <p:nvPr/>
        </p:nvSpPr>
        <p:spPr>
          <a:xfrm>
            <a:off x="5404599" y="64121"/>
            <a:ext cx="4501401" cy="7017306"/>
          </a:xfrm>
          <a:prstGeom prst="rect">
            <a:avLst/>
          </a:prstGeom>
          <a:noFill/>
        </p:spPr>
        <p:txBody>
          <a:bodyPr wrap="square">
            <a:spAutoFit/>
          </a:bodyPr>
          <a:lstStyle/>
          <a:p>
            <a:r>
              <a:rPr lang="zh-CN" altLang="en-US" sz="1000" dirty="0">
                <a:latin typeface="DengXian (Textkörper)"/>
              </a:rPr>
              <a:t>当然，当皮亚韦不能像他希望的那样完全实现他对剧本的想法时，威尔第的热情就受到了挫折。 作曲家随后咨询了安德烈亚</a:t>
            </a:r>
            <a:r>
              <a:rPr lang="en-US" altLang="zh-CN" sz="1000" dirty="0">
                <a:latin typeface="DengXian (Textkörper)"/>
              </a:rPr>
              <a:t>·</a:t>
            </a:r>
            <a:r>
              <a:rPr lang="zh-CN" altLang="en-US" sz="1000" dirty="0">
                <a:latin typeface="DengXian (Textkörper)"/>
              </a:rPr>
              <a:t>玛菲，她被认为是一般文学专家，尤其是莎士比亚专家，并且也得到了威尔第毫无保留的信任。 </a:t>
            </a:r>
            <a:r>
              <a:rPr lang="en-US" altLang="zh-CN" sz="1000" dirty="0">
                <a:latin typeface="DengXian (Textkörper)"/>
              </a:rPr>
              <a:t>Maffei </a:t>
            </a:r>
            <a:r>
              <a:rPr lang="zh-CN" altLang="en-US" sz="1000" dirty="0">
                <a:latin typeface="DengXian (Textkörper)"/>
              </a:rPr>
              <a:t>特别致力于第三幕和第四幕，而总体布局</a:t>
            </a:r>
            <a:r>
              <a:rPr lang="en-US" altLang="zh-CN" sz="1000" dirty="0">
                <a:latin typeface="DengXian (Textkörper)"/>
              </a:rPr>
              <a:t>——</a:t>
            </a:r>
            <a:r>
              <a:rPr lang="zh-CN" altLang="en-US" sz="1000" dirty="0">
                <a:latin typeface="DengXian (Textkörper)"/>
              </a:rPr>
              <a:t>以及趋于简单但崇高、有时可悲的语言</a:t>
            </a:r>
            <a:r>
              <a:rPr lang="en-US" altLang="zh-CN" sz="1000" dirty="0">
                <a:latin typeface="DengXian (Textkörper)"/>
              </a:rPr>
              <a:t>——</a:t>
            </a:r>
            <a:r>
              <a:rPr lang="zh-CN" altLang="en-US" sz="1000" dirty="0">
                <a:latin typeface="DengXian (Textkörper)"/>
              </a:rPr>
              <a:t>要归功于 </a:t>
            </a:r>
            <a:r>
              <a:rPr lang="en-US" altLang="zh-CN" sz="1000" dirty="0">
                <a:latin typeface="DengXian (Textkörper)"/>
              </a:rPr>
              <a:t>Piave </a:t>
            </a:r>
            <a:r>
              <a:rPr lang="zh-CN" altLang="en-US" sz="1000" dirty="0">
                <a:latin typeface="DengXian (Textkörper)"/>
              </a:rPr>
              <a:t>和 </a:t>
            </a:r>
            <a:r>
              <a:rPr lang="en-US" altLang="zh-CN" sz="1000" dirty="0">
                <a:latin typeface="DengXian (Textkörper)"/>
              </a:rPr>
              <a:t>Verdi </a:t>
            </a:r>
            <a:r>
              <a:rPr lang="zh-CN" altLang="en-US" sz="1000" dirty="0">
                <a:latin typeface="DengXian (Textkörper)"/>
              </a:rPr>
              <a:t>自己。 同样重要的是，剧本主要基于莎士比亚的模型，但恰恰是那些情节被排除在外 </a:t>
            </a:r>
            <a:r>
              <a:rPr lang="en-US" altLang="zh-CN" sz="1000" dirty="0">
                <a:latin typeface="DengXian (Textkörper)"/>
              </a:rPr>
              <a:t>- </a:t>
            </a:r>
            <a:r>
              <a:rPr lang="zh-CN" altLang="en-US" sz="1000" dirty="0">
                <a:latin typeface="DengXian (Textkörper)"/>
              </a:rPr>
              <a:t>歌剧剧本，如果它是基于口头戏剧，几乎不可能没有大量削减 </a:t>
            </a:r>
            <a:r>
              <a:rPr lang="en-US" altLang="zh-CN" sz="1000" dirty="0">
                <a:latin typeface="DengXian (Textkörper)"/>
              </a:rPr>
              <a:t>- </a:t>
            </a:r>
            <a:r>
              <a:rPr lang="zh-CN" altLang="en-US" sz="1000" dirty="0">
                <a:latin typeface="DengXian (Textkörper)"/>
              </a:rPr>
              <a:t>在明亮或明亮的地方辐射很少甚至幽默。</a:t>
            </a:r>
            <a:endParaRPr lang="en-US" sz="1000" dirty="0">
              <a:latin typeface="DengXian (Textkörper)"/>
            </a:endParaRPr>
          </a:p>
          <a:p>
            <a:r>
              <a:rPr lang="zh-CN" altLang="en-US" sz="1000" dirty="0">
                <a:latin typeface="DengXian (Textkörper)"/>
              </a:rPr>
              <a:t>黑暗是基本的大气基调，在威尔第的</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中一直占据主导地位。 </a:t>
            </a:r>
            <a:r>
              <a:rPr lang="en-US" altLang="zh-CN" sz="1000" dirty="0" err="1">
                <a:latin typeface="DengXian (Textkörper)"/>
              </a:rPr>
              <a:t>Preludio</a:t>
            </a:r>
            <a:r>
              <a:rPr lang="zh-CN" altLang="en-US" sz="1000" dirty="0">
                <a:latin typeface="DengXian (Textkörper)"/>
              </a:rPr>
              <a:t>，从第一个音符开始，就清楚地表明了这一点：接下来是分配给女巫的 </a:t>
            </a:r>
            <a:r>
              <a:rPr lang="en-US" altLang="zh-CN" sz="1000" dirty="0">
                <a:latin typeface="DengXian (Textkörper)"/>
              </a:rPr>
              <a:t>F </a:t>
            </a:r>
            <a:r>
              <a:rPr lang="zh-CN" altLang="en-US" sz="1000" dirty="0">
                <a:latin typeface="DengXian (Textkörper)"/>
              </a:rPr>
              <a:t>小调齐奏主题</a:t>
            </a:r>
            <a:r>
              <a:rPr lang="en-US" altLang="zh-CN" sz="1000" dirty="0">
                <a:latin typeface="DengXian (Textkörper)"/>
              </a:rPr>
              <a:t>——</a:t>
            </a:r>
            <a:r>
              <a:rPr lang="zh-CN" altLang="en-US" sz="1000" dirty="0">
                <a:latin typeface="DengXian (Textkörper)"/>
              </a:rPr>
              <a:t>作品的中心调之一，这对于敲击管弦和弦的器乐前奏曲也是决定性的富有表现力的声音爆发，立即表明这里正在发起一场具有巨大音乐戏剧力量的事件。 然后是女士梦游的场景，音调神秘，旋律几乎从不摇摆，但带有威尔第在其成熟作品中以类似方式实现的辛酸。</a:t>
            </a:r>
            <a:endParaRPr lang="en-US" altLang="zh-CN" sz="1000" dirty="0">
              <a:latin typeface="DengXian (Textkörper)"/>
            </a:endParaRPr>
          </a:p>
          <a:p>
            <a:endParaRPr lang="en-US" altLang="zh-CN" sz="1000" dirty="0">
              <a:latin typeface="DengXian (Textkörper)"/>
            </a:endParaRPr>
          </a:p>
          <a:p>
            <a:r>
              <a:rPr lang="zh-CN" altLang="en-US" sz="1000" dirty="0">
                <a:latin typeface="DengXian (Textkörper)"/>
              </a:rPr>
              <a:t>如果要寻找</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在威尔第作品中的具体位置，那么无论如何都必须对这部完全不同寻常、非常标新立异的歌剧进行两次分类。 一方面，他的第十个舞台作品代表了“早期威尔第”，在他痛苦的“厨房岁月”中，他不得不构思、发展和表演一部又一部的作品，以便能够作为作曲家存在在公众面前，服从他那个时代的歌剧业务的要求，另一方面，在审美和实际表演条件明显不同的情况下</a:t>
            </a:r>
            <a:r>
              <a:rPr lang="en-US" altLang="zh-CN" sz="1000" dirty="0">
                <a:latin typeface="DengXian (Textkörper)"/>
              </a:rPr>
              <a:t>——1865 </a:t>
            </a:r>
            <a:r>
              <a:rPr lang="zh-CN" altLang="en-US" sz="1000" dirty="0">
                <a:latin typeface="DengXian (Textkörper)"/>
              </a:rPr>
              <a:t>年的巴黎与 </a:t>
            </a:r>
            <a:r>
              <a:rPr lang="en-US" altLang="zh-CN" sz="1000" dirty="0">
                <a:latin typeface="DengXian (Textkörper)"/>
              </a:rPr>
              <a:t>1847 </a:t>
            </a:r>
            <a:r>
              <a:rPr lang="zh-CN" altLang="en-US" sz="1000" dirty="0">
                <a:latin typeface="DengXian (Textkörper)"/>
              </a:rPr>
              <a:t>年的佛罗伦萨</a:t>
            </a:r>
            <a:r>
              <a:rPr lang="en-US" altLang="zh-CN" sz="1000" dirty="0">
                <a:latin typeface="DengXian (Textkörper)"/>
              </a:rPr>
              <a:t>——</a:t>
            </a:r>
            <a:r>
              <a:rPr lang="zh-CN" altLang="en-US" sz="1000" dirty="0">
                <a:latin typeface="DengXian (Textkörper)"/>
              </a:rPr>
              <a:t>在一定时间后复兴的可能性为他提供了一个受欢迎的机会从根本上修改分数。 </a:t>
            </a:r>
            <a:r>
              <a:rPr lang="en-US" altLang="zh-CN" sz="1000" dirty="0">
                <a:latin typeface="DengXian (Textkörper)"/>
              </a:rPr>
              <a:t>1864 </a:t>
            </a:r>
            <a:r>
              <a:rPr lang="zh-CN" altLang="en-US" sz="1000" dirty="0">
                <a:latin typeface="DengXian (Textkörper)"/>
              </a:rPr>
              <a:t>年 </a:t>
            </a:r>
            <a:r>
              <a:rPr lang="en-US" altLang="zh-CN" sz="1000" dirty="0">
                <a:latin typeface="DengXian (Textkörper)"/>
              </a:rPr>
              <a:t>- </a:t>
            </a:r>
            <a:r>
              <a:rPr lang="zh-CN" altLang="en-US" sz="1000" dirty="0">
                <a:latin typeface="DengXian (Textkörper)"/>
              </a:rPr>
              <a:t>应剧院艺术指导的要求，该剧院已与传统歌剧院一起成为巴黎字面意义上的“大歌剧”的场地 </a:t>
            </a:r>
            <a:r>
              <a:rPr lang="en-US" altLang="zh-CN" sz="1000" dirty="0">
                <a:latin typeface="DengXian (Textkörper)"/>
              </a:rPr>
              <a:t>- </a:t>
            </a:r>
            <a:r>
              <a:rPr lang="zh-CN" altLang="en-US" sz="1000" dirty="0">
                <a:latin typeface="DengXian (Textkörper)"/>
              </a:rPr>
              <a:t>他开始制作现年 </a:t>
            </a:r>
            <a:r>
              <a:rPr lang="en-US" altLang="zh-CN" sz="1000" dirty="0">
                <a:latin typeface="DengXian (Textkörper)"/>
              </a:rPr>
              <a:t>17 </a:t>
            </a:r>
            <a:r>
              <a:rPr lang="zh-CN" altLang="en-US" sz="1000" dirty="0">
                <a:latin typeface="DengXian (Textkörper)"/>
              </a:rPr>
              <a:t>岁的 </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 </a:t>
            </a:r>
            <a:r>
              <a:rPr lang="zh-CN" altLang="en-US" sz="1000" dirty="0">
                <a:latin typeface="DengXian (Textkörper)"/>
              </a:rPr>
              <a:t>在浏览带有必修芭蕾舞插曲的新法语版本时，他发现了一些他不再喜欢的段落，尽管他本人非常重视这部作品：“在阅读这部音乐时，我遇到了一些我什至没有遇到过的事情好像不想找。 直截了当地说：很多作品都很弱，或者更糟糕的是，没有个性</a:t>
            </a:r>
            <a:r>
              <a:rPr lang="en-US" altLang="zh-CN" sz="1000" dirty="0">
                <a:latin typeface="DengXian (Textkörper)"/>
              </a:rPr>
              <a:t>«</a:t>
            </a:r>
            <a:r>
              <a:rPr lang="zh-CN" altLang="en-US" sz="1000" dirty="0">
                <a:latin typeface="DengXian (Textkörper)"/>
              </a:rPr>
              <a:t>，威尔第在原声中说道。 由于没有个性的音乐与威尔第歌剧戏剧作品的原则相矛盾，他无法避免将手放在音乐文本上。</a:t>
            </a:r>
            <a:endParaRPr lang="en-US" sz="1000" dirty="0">
              <a:latin typeface="DengXian (Textkörper)"/>
            </a:endParaRPr>
          </a:p>
          <a:p>
            <a:r>
              <a:rPr lang="zh-CN" altLang="en-US" sz="1000" dirty="0">
                <a:latin typeface="DengXian (Textkörper)"/>
              </a:rPr>
              <a:t>威尔第煞费苦心地将</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乐谱的四分之一改成了三分之一：除了第三幕中相当华丽的芭蕾舞场景外， 第二幕中女士的咏叹调以及第四幕中更广泛的段落，例如难民的合唱，军队与主角之间的战斗，以及现在以军事合唱结束的实际结局。 正是这个版本，尽管使用的是意大利语并保留了许多原创思想，但在世界歌剧舞台上站稳了脚跟</a:t>
            </a:r>
            <a:r>
              <a:rPr lang="en-US" altLang="zh-CN" sz="1000" dirty="0">
                <a:latin typeface="DengXian (Textkörper)"/>
              </a:rPr>
              <a:t>——</a:t>
            </a:r>
            <a:r>
              <a:rPr lang="zh-CN" altLang="en-US" sz="1000" dirty="0">
                <a:latin typeface="DengXian (Textkörper)"/>
              </a:rPr>
              <a:t>尤其是因为“成熟的威尔第”的一部作品，他在作曲 </a:t>
            </a:r>
            <a:r>
              <a:rPr lang="en-US" altLang="zh-CN" sz="1000" dirty="0">
                <a:latin typeface="DengXian (Textkörper)"/>
              </a:rPr>
              <a:t>- </a:t>
            </a:r>
            <a:r>
              <a:rPr lang="zh-CN" altLang="en-US" sz="1000" dirty="0">
                <a:latin typeface="DengXian (Textkörper)"/>
              </a:rPr>
              <a:t>他的 </a:t>
            </a:r>
            <a:r>
              <a:rPr lang="en-US" altLang="zh-CN" sz="1000" dirty="0">
                <a:latin typeface="DengXian (Textkörper)"/>
              </a:rPr>
              <a:t>»Don Carlo« </a:t>
            </a:r>
            <a:r>
              <a:rPr lang="zh-CN" altLang="en-US" sz="1000" dirty="0">
                <a:latin typeface="DengXian (Textkörper)"/>
              </a:rPr>
              <a:t>的位置，在他的作品中有其公认的和 </a:t>
            </a:r>
            <a:r>
              <a:rPr lang="en-US" altLang="zh-CN" sz="1000" dirty="0">
                <a:latin typeface="DengXian (Textkörper)"/>
              </a:rPr>
              <a:t>»complete« </a:t>
            </a:r>
            <a:r>
              <a:rPr lang="zh-CN" altLang="en-US" sz="1000" dirty="0">
                <a:latin typeface="DengXian (Textkörper)"/>
              </a:rPr>
              <a:t>的位置</a:t>
            </a:r>
            <a:endParaRPr lang="en-US" altLang="zh-CN" sz="1000" dirty="0">
              <a:latin typeface="DengXian (Textkörper)"/>
            </a:endParaRPr>
          </a:p>
          <a:p>
            <a:r>
              <a:rPr lang="zh-CN" altLang="en-US" sz="1000" dirty="0">
                <a:latin typeface="DengXian (Textkörper)"/>
              </a:rPr>
              <a:t>尽管在构图和乐器方面发生了许多变化，但巴黎版本显然与威尔第的一项指导原则相关并致力于此，这从一开始就至关重要。 </a:t>
            </a:r>
            <a:r>
              <a:rPr lang="en-US" altLang="zh-CN" sz="1000" dirty="0">
                <a:latin typeface="DengXian (Textkörper)"/>
              </a:rPr>
              <a:t>1846 </a:t>
            </a:r>
            <a:r>
              <a:rPr lang="zh-CN" altLang="en-US" sz="1000" dirty="0">
                <a:latin typeface="DengXian (Textkörper)"/>
              </a:rPr>
              <a:t>年秋天，在他为他的新作品写笔记之前，他告诉弗朗切斯科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皮亚韦他已经完成了一般特征和颜色（“墨水”）的起草。 他希望在他的音乐中添加一些非常个性化的东西，一些绝对适合莎士比亚令人钦佩的戏剧的东西，就声音的特定色调而言，它应该从一开始就拥有并发展出一种特殊的音乐戏剧力量。 文学模型本身，“麦克白的悲剧”，被尽可能接近地引用，而剧本更像是一种达到目的的手段，坚持反映“莎士比亚的精神”，并进入歌剧不间断且直接</a:t>
            </a:r>
            <a:r>
              <a:rPr lang="en-US" altLang="zh-CN" sz="1000" dirty="0">
                <a:latin typeface="DengXian (Textkörper)"/>
              </a:rPr>
              <a:t>——</a:t>
            </a:r>
            <a:r>
              <a:rPr lang="zh-CN" altLang="en-US" sz="1000" dirty="0">
                <a:latin typeface="DengXian (Textkörper)"/>
              </a:rPr>
              <a:t>仅出于这个原因，威尔第就不得不热衷于让自己比平时有更大程​​度的创作自由。</a:t>
            </a:r>
            <a:endParaRPr lang="en-US" sz="1000" dirty="0">
              <a:latin typeface="DengXian (Textkörper)"/>
            </a:endParaRPr>
          </a:p>
        </p:txBody>
      </p:sp>
    </p:spTree>
    <p:extLst>
      <p:ext uri="{BB962C8B-B14F-4D97-AF65-F5344CB8AC3E}">
        <p14:creationId xmlns:p14="http://schemas.microsoft.com/office/powerpoint/2010/main" val="273327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3527792" y="111255"/>
            <a:ext cx="2850415" cy="2397211"/>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0" y="2428763"/>
            <a:ext cx="3393650" cy="4093428"/>
          </a:xfrm>
          <a:prstGeom prst="rect">
            <a:avLst/>
          </a:prstGeom>
          <a:noFill/>
        </p:spPr>
        <p:txBody>
          <a:bodyPr wrap="square">
            <a:spAutoFit/>
          </a:bodyPr>
          <a:lstStyle/>
          <a:p>
            <a:r>
              <a:rPr lang="zh-CN" altLang="en-US" sz="1000" dirty="0">
                <a:latin typeface="DengXian (Textkörper)"/>
              </a:rPr>
              <a:t>黑暗、阴郁、可怕是基调，可以说是中心时刻，创造了作品的身份和特征。 这一点无法对威尔第的同时代人隐瞒，对后代也同样如此。 著名的英国威尔第研究者朱利安</a:t>
            </a:r>
            <a:r>
              <a:rPr lang="en-US" altLang="zh-CN" sz="1000" dirty="0">
                <a:latin typeface="DengXian (Textkörper)"/>
              </a:rPr>
              <a:t>·</a:t>
            </a:r>
            <a:r>
              <a:rPr lang="zh-CN" altLang="en-US" sz="1000" dirty="0">
                <a:latin typeface="DengXian (Textkörper)"/>
              </a:rPr>
              <a:t>布登 </a:t>
            </a:r>
            <a:r>
              <a:rPr lang="en-US" altLang="zh-CN" sz="1000" dirty="0">
                <a:latin typeface="DengXian (Textkörper)"/>
              </a:rPr>
              <a:t>(Julian Budden) </a:t>
            </a:r>
            <a:r>
              <a:rPr lang="zh-CN" altLang="en-US" sz="1000" dirty="0">
                <a:latin typeface="DengXian (Textkörper)"/>
              </a:rPr>
              <a:t>就是这样提出</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这一决定性特征的：“没有早期的歌剧有如此丰富的小调，北方的阴暗无处不在，没有任何地方可以如此有力地调用器乐手段。”事实上：没有任何地方有这么多简洁的段落，其中除了“悲伤”的音调外还使用了深黑色的音色。 前奏已经提到； 此外，第一幕和第三幕中女巫场景的大部分</a:t>
            </a:r>
            <a:r>
              <a:rPr lang="en-US" altLang="zh-CN" sz="1000" dirty="0">
                <a:latin typeface="DengXian (Textkörper)"/>
              </a:rPr>
              <a:t>——</a:t>
            </a:r>
            <a:r>
              <a:rPr lang="zh-CN" altLang="en-US" sz="1000" dirty="0">
                <a:latin typeface="DengXian (Textkörper)"/>
              </a:rPr>
              <a:t>尤其是在声乐段落之前的出现</a:t>
            </a:r>
            <a:r>
              <a:rPr lang="en-US" altLang="zh-CN" sz="1000" dirty="0">
                <a:latin typeface="DengXian (Textkörper)"/>
              </a:rPr>
              <a:t>——</a:t>
            </a:r>
            <a:r>
              <a:rPr lang="zh-CN" altLang="en-US" sz="1000" dirty="0">
                <a:latin typeface="DengXian (Textkörper)"/>
              </a:rPr>
              <a:t>都充满了它。 在第二幕中，女士 </a:t>
            </a:r>
            <a:r>
              <a:rPr lang="en-US" altLang="zh-CN" sz="1000" dirty="0">
                <a:latin typeface="DengXian (Textkörper)"/>
              </a:rPr>
              <a:t>(»La luce langue«) </a:t>
            </a:r>
            <a:r>
              <a:rPr lang="zh-CN" altLang="en-US" sz="1000" dirty="0">
                <a:latin typeface="DengXian (Textkörper)"/>
              </a:rPr>
              <a:t>和班柯 </a:t>
            </a:r>
            <a:r>
              <a:rPr lang="en-US" altLang="zh-CN" sz="1000" dirty="0">
                <a:latin typeface="DengXian (Textkörper)"/>
              </a:rPr>
              <a:t>(»Come dal </a:t>
            </a:r>
            <a:r>
              <a:rPr lang="en-US" altLang="zh-CN" sz="1000" dirty="0" err="1">
                <a:latin typeface="DengXian (Textkörper)"/>
              </a:rPr>
              <a:t>ciel</a:t>
            </a:r>
            <a:r>
              <a:rPr lang="en-US" altLang="zh-CN" sz="1000" dirty="0">
                <a:latin typeface="DengXian (Textkörper)"/>
              </a:rPr>
              <a:t> </a:t>
            </a:r>
            <a:r>
              <a:rPr lang="en-US" altLang="zh-CN" sz="1000" dirty="0" err="1">
                <a:latin typeface="DengXian (Textkörper)"/>
              </a:rPr>
              <a:t>precipita</a:t>
            </a:r>
            <a:r>
              <a:rPr lang="en-US" altLang="zh-CN" sz="1000" dirty="0">
                <a:latin typeface="DengXian (Textkörper)"/>
              </a:rPr>
              <a:t>«) </a:t>
            </a:r>
            <a:r>
              <a:rPr lang="zh-CN" altLang="en-US" sz="1000" dirty="0">
                <a:latin typeface="DengXian (Textkörper)"/>
              </a:rPr>
              <a:t>的两个独奏场景很明显是“夜曲”，以险恶的 </a:t>
            </a:r>
            <a:r>
              <a:rPr lang="en-US" altLang="zh-CN" sz="1000" dirty="0">
                <a:latin typeface="DengXian (Textkörper)"/>
              </a:rPr>
              <a:t>E </a:t>
            </a:r>
            <a:r>
              <a:rPr lang="zh-CN" altLang="en-US" sz="1000" dirty="0">
                <a:latin typeface="DengXian (Textkörper)"/>
              </a:rPr>
              <a:t>小调开头，但都以轻松的结尾</a:t>
            </a:r>
            <a:r>
              <a:rPr lang="en-US" altLang="zh-CN" sz="1000" dirty="0">
                <a:latin typeface="DengXian (Textkörper)"/>
              </a:rPr>
              <a:t>, </a:t>
            </a:r>
            <a:r>
              <a:rPr lang="zh-CN" altLang="en-US" sz="1000" dirty="0">
                <a:latin typeface="DengXian (Textkörper)"/>
              </a:rPr>
              <a:t>相当明亮的 </a:t>
            </a:r>
            <a:r>
              <a:rPr lang="en-US" altLang="zh-CN" sz="1000" dirty="0">
                <a:latin typeface="DengXian (Textkörper)"/>
              </a:rPr>
              <a:t>E </a:t>
            </a:r>
            <a:r>
              <a:rPr lang="zh-CN" altLang="en-US" sz="1000" dirty="0">
                <a:latin typeface="DengXian (Textkörper)"/>
              </a:rPr>
              <a:t>大调。 在第一幕中邓肯国王被谋杀的恐怖合唱以强大的降 </a:t>
            </a:r>
            <a:r>
              <a:rPr lang="en-US" altLang="zh-CN" sz="1000" dirty="0">
                <a:latin typeface="DengXian (Textkörper)"/>
              </a:rPr>
              <a:t>B </a:t>
            </a:r>
            <a:r>
              <a:rPr lang="zh-CN" altLang="en-US" sz="1000" dirty="0">
                <a:latin typeface="DengXian (Textkörper)"/>
              </a:rPr>
              <a:t>小调极强音（</a:t>
            </a:r>
            <a:r>
              <a:rPr lang="en-US" altLang="zh-CN" sz="1000" dirty="0">
                <a:latin typeface="DengXian (Textkörper)"/>
              </a:rPr>
              <a:t>»</a:t>
            </a:r>
            <a:r>
              <a:rPr lang="en-US" altLang="zh-CN" sz="1000" dirty="0" err="1">
                <a:latin typeface="DengXian (Textkörper)"/>
              </a:rPr>
              <a:t>Schiudi</a:t>
            </a:r>
            <a:r>
              <a:rPr lang="zh-CN" altLang="en-US" sz="1000" dirty="0">
                <a:latin typeface="DengXian (Textkörper)"/>
              </a:rPr>
              <a:t>，</a:t>
            </a:r>
            <a:r>
              <a:rPr lang="en-US" altLang="zh-CN" sz="1000" dirty="0">
                <a:latin typeface="DengXian (Textkörper)"/>
              </a:rPr>
              <a:t>inferno«</a:t>
            </a:r>
            <a:r>
              <a:rPr lang="zh-CN" altLang="en-US" sz="1000" dirty="0">
                <a:latin typeface="DengXian (Textkörper)"/>
              </a:rPr>
              <a:t>）爆发，而在第四幕开始时难民合唱（</a:t>
            </a:r>
            <a:r>
              <a:rPr lang="en-US" altLang="zh-CN" sz="1000" dirty="0">
                <a:latin typeface="DengXian (Textkörper)"/>
              </a:rPr>
              <a:t>»Patria </a:t>
            </a:r>
            <a:r>
              <a:rPr lang="en-US" altLang="zh-CN" sz="1000" dirty="0" err="1">
                <a:latin typeface="DengXian (Textkörper)"/>
              </a:rPr>
              <a:t>oppressa</a:t>
            </a:r>
            <a:r>
              <a:rPr lang="en-US" altLang="zh-CN" sz="1000" dirty="0">
                <a:latin typeface="DengXian (Textkörper)"/>
              </a:rPr>
              <a:t>«</a:t>
            </a:r>
            <a:r>
              <a:rPr lang="zh-CN" altLang="en-US" sz="1000" dirty="0">
                <a:latin typeface="DengXian (Textkörper)"/>
              </a:rPr>
              <a:t>）以 </a:t>
            </a:r>
            <a:r>
              <a:rPr lang="en-US" altLang="zh-CN" sz="1000" dirty="0">
                <a:latin typeface="DengXian (Textkörper)"/>
              </a:rPr>
              <a:t>A </a:t>
            </a:r>
            <a:r>
              <a:rPr lang="zh-CN" altLang="en-US" sz="1000" dirty="0">
                <a:latin typeface="DengXian (Textkörper)"/>
              </a:rPr>
              <a:t>小调，轮廓分明的哀叹手势和几乎绝望的悲伤表情。</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麦克白本人，主人公和反英雄，也毫无疑问地进入了次要领域。 他的最后一个独奏场景（“</a:t>
            </a:r>
            <a:r>
              <a:rPr lang="en-US" altLang="zh-CN" sz="1000" dirty="0">
                <a:latin typeface="DengXian (Textkörper)"/>
              </a:rPr>
              <a:t>Mal per me”</a:t>
            </a:r>
            <a:r>
              <a:rPr lang="zh-CN" altLang="en-US" sz="1000" dirty="0">
                <a:latin typeface="DengXian (Textkörper)"/>
              </a:rPr>
              <a:t>）包含了他的临终和死亡，取自 </a:t>
            </a:r>
            <a:r>
              <a:rPr lang="en-US" altLang="zh-CN" sz="1000" dirty="0">
                <a:latin typeface="DengXian (Textkörper)"/>
              </a:rPr>
              <a:t>1847 </a:t>
            </a:r>
            <a:r>
              <a:rPr lang="zh-CN" altLang="en-US" sz="1000" dirty="0">
                <a:latin typeface="DengXian (Textkörper)"/>
              </a:rPr>
              <a:t>年为我们新准备的国家歌剧院演出而制作的佛罗伦萨版本，是对一无所获的失败生活的悲惨而凄凉的结局恶作剧而落在后面。 深沉的木头和黄铜演奏了一首忧郁、完全朴素的 </a:t>
            </a:r>
            <a:r>
              <a:rPr lang="en-US" altLang="zh-CN" sz="1000" dirty="0">
                <a:latin typeface="DengXian (Textkörper)"/>
              </a:rPr>
              <a:t>F </a:t>
            </a:r>
            <a:r>
              <a:rPr lang="zh-CN" altLang="en-US" sz="1000" dirty="0">
                <a:latin typeface="DengXian (Textkörper)"/>
              </a:rPr>
              <a:t>小调帕兰多，充满了深刻的悲剧，最后绝望的爆发</a:t>
            </a:r>
            <a:r>
              <a:rPr lang="en-US" altLang="zh-CN" sz="1000" dirty="0">
                <a:latin typeface="DengXian (Textkörper)"/>
              </a:rPr>
              <a:t>——</a:t>
            </a:r>
            <a:r>
              <a:rPr lang="zh-CN" altLang="en-US" sz="1000" dirty="0">
                <a:latin typeface="DengXian (Textkörper)"/>
              </a:rPr>
              <a:t>很合乎逻辑的是，这部作品以与开始相同的调结束</a:t>
            </a:r>
            <a:endParaRPr lang="en-US" sz="1000" dirty="0">
              <a:latin typeface="DengXian (Textkörper)"/>
            </a:endParaRPr>
          </a:p>
        </p:txBody>
      </p:sp>
      <p:sp>
        <p:nvSpPr>
          <p:cNvPr id="7" name="Textfeld 6">
            <a:extLst>
              <a:ext uri="{FF2B5EF4-FFF2-40B4-BE49-F238E27FC236}">
                <a16:creationId xmlns:a16="http://schemas.microsoft.com/office/drawing/2014/main" id="{C2F8FFCA-A73C-FE41-3202-AC1E38C9D6FA}"/>
              </a:ext>
            </a:extLst>
          </p:cNvPr>
          <p:cNvSpPr txBox="1"/>
          <p:nvPr/>
        </p:nvSpPr>
        <p:spPr>
          <a:xfrm>
            <a:off x="3450211" y="2351818"/>
            <a:ext cx="6455789" cy="4247317"/>
          </a:xfrm>
          <a:prstGeom prst="rect">
            <a:avLst/>
          </a:prstGeom>
          <a:noFill/>
        </p:spPr>
        <p:txBody>
          <a:bodyPr wrap="square">
            <a:spAutoFit/>
          </a:bodyPr>
          <a:lstStyle/>
          <a:p>
            <a:r>
              <a:rPr lang="zh-CN" altLang="en-US" sz="1000" dirty="0">
                <a:latin typeface="DengXian (Textkörper)"/>
              </a:rPr>
              <a:t>年轻的威尔第有着非凡的舞台直觉，他的可靠之手在这里得到了体现。作为一个成熟的音乐剧作家，他有明显更多的差异化设计可供选择，但不一定是更初级的戏剧效果。 即使在原始版本中，对管弦乐器音色的精心处理也是惊人的，尤其是对管乐器的细微使用</a:t>
            </a:r>
            <a:r>
              <a:rPr lang="en-US" altLang="zh-CN" sz="1000" dirty="0">
                <a:latin typeface="DengXian (Textkörper)"/>
              </a:rPr>
              <a:t>——</a:t>
            </a:r>
            <a:r>
              <a:rPr lang="zh-CN" altLang="en-US" sz="1000" dirty="0">
                <a:latin typeface="DengXian (Textkörper)"/>
              </a:rPr>
              <a:t>趋向于较低的音域以强调“黑暗”</a:t>
            </a:r>
            <a:r>
              <a:rPr lang="en-US" altLang="zh-CN" sz="1000" dirty="0">
                <a:latin typeface="DengXian (Textkörper)"/>
              </a:rPr>
              <a:t>——</a:t>
            </a:r>
            <a:r>
              <a:rPr lang="zh-CN" altLang="en-US" sz="1000" dirty="0">
                <a:latin typeface="DengXian (Textkörper)"/>
              </a:rPr>
              <a:t>无论是在直接还是在比喻意义。 在 </a:t>
            </a:r>
            <a:r>
              <a:rPr lang="en-US" altLang="zh-CN" sz="1000" dirty="0">
                <a:latin typeface="DengXian (Textkörper)"/>
              </a:rPr>
              <a:t>»Great Scene of the Apparitions« (»Gran Scena </a:t>
            </a:r>
            <a:r>
              <a:rPr lang="en-US" altLang="zh-CN" sz="1000" dirty="0" err="1">
                <a:latin typeface="DengXian (Textkörper)"/>
              </a:rPr>
              <a:t>delle</a:t>
            </a:r>
            <a:r>
              <a:rPr lang="en-US" altLang="zh-CN" sz="1000" dirty="0">
                <a:latin typeface="DengXian (Textkörper)"/>
              </a:rPr>
              <a:t> </a:t>
            </a:r>
            <a:r>
              <a:rPr lang="en-US" altLang="zh-CN" sz="1000" dirty="0" err="1">
                <a:latin typeface="DengXian (Textkörper)"/>
              </a:rPr>
              <a:t>Apparizioni</a:t>
            </a:r>
            <a:r>
              <a:rPr lang="en-US" altLang="zh-CN" sz="1000" dirty="0">
                <a:latin typeface="DengXian (Textkörper)"/>
              </a:rPr>
              <a:t>«) </a:t>
            </a:r>
            <a:r>
              <a:rPr lang="zh-CN" altLang="en-US" sz="1000" dirty="0">
                <a:latin typeface="DengXian (Textkörper)"/>
              </a:rPr>
              <a:t>中，这些特征在柔和的配乐中得以体现，但最重要的是在两个数字中，威尔第一直希望将其理解为他歌剧的主要部分，第一幕中麦克白和夫人的“</a:t>
            </a:r>
            <a:r>
              <a:rPr lang="en-US" altLang="zh-CN" sz="1000" dirty="0">
                <a:latin typeface="DengXian (Textkörper)"/>
              </a:rPr>
              <a:t>Gran Scena e Duetto”</a:t>
            </a:r>
            <a:r>
              <a:rPr lang="zh-CN" altLang="en-US" sz="1000" dirty="0">
                <a:latin typeface="DengXian (Textkörper)"/>
              </a:rPr>
              <a:t>和第四幕中的梦游场景（“</a:t>
            </a:r>
            <a:r>
              <a:rPr lang="en-US" altLang="zh-CN" sz="1000" dirty="0">
                <a:latin typeface="DengXian (Textkörper)"/>
              </a:rPr>
              <a:t>Gran Scena del </a:t>
            </a:r>
            <a:r>
              <a:rPr lang="en-US" altLang="zh-CN" sz="1000" dirty="0" err="1">
                <a:latin typeface="DengXian (Textkörper)"/>
              </a:rPr>
              <a:t>Sonnambulismo</a:t>
            </a:r>
            <a:r>
              <a:rPr lang="en-US" altLang="zh-CN" sz="1000" dirty="0">
                <a:latin typeface="DengXian (Textkörper)"/>
              </a:rPr>
              <a:t>”</a:t>
            </a:r>
            <a:r>
              <a:rPr lang="zh-CN" altLang="en-US" sz="1000" dirty="0">
                <a:latin typeface="DengXian (Textkörper)"/>
              </a:rPr>
              <a:t>），女仆和医生观察到这位女士处于奇怪的困惑和妄想状态：两者的特点都是由精心挑选的琴弦和由单簧管、英国管、巴松管、圆号和长号组成的精确选择的铜管部分决定的特殊声音。 两者都发音为“夜景”，威尔第希望为其添加和谐的音调氛围，这两者几乎不是巧合</a:t>
            </a:r>
            <a:r>
              <a:rPr lang="en-US" altLang="zh-CN" sz="1000" dirty="0">
                <a:latin typeface="DengXian (Textkörper)"/>
              </a:rPr>
              <a:t>——</a:t>
            </a:r>
            <a:r>
              <a:rPr lang="zh-CN" altLang="en-US" sz="1000" dirty="0">
                <a:latin typeface="DengXian (Textkörper)"/>
              </a:rPr>
              <a:t>它们在很长一段时间内都在 </a:t>
            </a:r>
            <a:r>
              <a:rPr lang="en-US" altLang="zh-CN" sz="1000" dirty="0">
                <a:latin typeface="DengXian (Textkörper)"/>
              </a:rPr>
              <a:t>F </a:t>
            </a:r>
            <a:r>
              <a:rPr lang="zh-CN" altLang="en-US" sz="1000" dirty="0">
                <a:latin typeface="DengXian (Textkörper)"/>
              </a:rPr>
              <a:t>小调中</a:t>
            </a:r>
            <a:r>
              <a:rPr lang="en-US" altLang="zh-CN" sz="1000" dirty="0">
                <a:latin typeface="DengXian (Textkörper)"/>
              </a:rPr>
              <a:t>——</a:t>
            </a:r>
            <a:r>
              <a:rPr lang="zh-CN" altLang="en-US" sz="1000" dirty="0">
                <a:latin typeface="DengXian (Textkörper)"/>
              </a:rPr>
              <a:t>就像麦克白和第三段中的女士之间的“复仇二重奏”一样</a:t>
            </a:r>
            <a:r>
              <a:rPr lang="en-US" altLang="zh-CN" sz="1000" dirty="0">
                <a:latin typeface="DengXian (Textkörper)"/>
              </a:rPr>
              <a:t>act </a:t>
            </a:r>
            <a:r>
              <a:rPr lang="zh-CN" altLang="en-US" sz="1000" dirty="0">
                <a:latin typeface="DengXian (Textkörper)"/>
              </a:rPr>
              <a:t>除了少数例外，管弦乐队必须极其安静和谨慎地演奏，而 </a:t>
            </a:r>
            <a:r>
              <a:rPr lang="en-US" altLang="zh-CN" sz="1000" dirty="0">
                <a:latin typeface="DengXian (Textkörper)"/>
              </a:rPr>
              <a:t>Macbeth </a:t>
            </a:r>
            <a:r>
              <a:rPr lang="zh-CN" altLang="en-US" sz="1000" dirty="0">
                <a:latin typeface="DengXian (Textkörper)"/>
              </a:rPr>
              <a:t>和 </a:t>
            </a:r>
            <a:r>
              <a:rPr lang="en-US" altLang="zh-CN" sz="1000" dirty="0">
                <a:latin typeface="DengXian (Textkörper)"/>
              </a:rPr>
              <a:t>Lady </a:t>
            </a:r>
            <a:r>
              <a:rPr lang="zh-CN" altLang="en-US" sz="1000" dirty="0">
                <a:latin typeface="DengXian (Textkörper)"/>
              </a:rPr>
              <a:t>的歌手最多只能用半声部演奏，</a:t>
            </a:r>
            <a:r>
              <a:rPr lang="en-US" altLang="zh-CN" sz="1000" dirty="0">
                <a:latin typeface="DengXian (Textkörper)"/>
              </a:rPr>
              <a:t>»sotto voce«</a:t>
            </a:r>
            <a:r>
              <a:rPr lang="zh-CN" altLang="en-US" sz="1000" dirty="0">
                <a:latin typeface="DengXian (Textkörper)"/>
              </a:rPr>
              <a:t>。 这里没有美声可以培养，而是点朗诵</a:t>
            </a:r>
            <a:r>
              <a:rPr lang="en-US" altLang="zh-CN" sz="1000" dirty="0">
                <a:latin typeface="DengXian (Textkörper)"/>
              </a:rPr>
              <a:t>——</a:t>
            </a:r>
            <a:r>
              <a:rPr lang="zh-CN" altLang="en-US" sz="1000" dirty="0">
                <a:latin typeface="DengXian (Textkörper)"/>
              </a:rPr>
              <a:t>准确地与词和情境相关</a:t>
            </a:r>
            <a:r>
              <a:rPr lang="en-US" altLang="zh-CN" sz="1000" dirty="0">
                <a:latin typeface="DengXian (Textkörper)"/>
              </a:rPr>
              <a:t>——</a:t>
            </a:r>
            <a:r>
              <a:rPr lang="zh-CN" altLang="en-US" sz="1000" dirty="0">
                <a:latin typeface="DengXian (Textkörper)"/>
              </a:rPr>
              <a:t>声音苍白，就像被蒙上了面纱。 威尔第已经让佛罗伦萨首演的主角们实现了这一理想，他意识到自己打破了普遍接受的期望，因为“优美的声音”的使用在歌剧文化中基本上是理所当然的事情，尤其是在意大利。</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威尔第选择的配音组也非常规：男高音被分配了一个不太重要的角色</a:t>
            </a:r>
            <a:r>
              <a:rPr lang="en-US" altLang="zh-CN" sz="1000" dirty="0">
                <a:latin typeface="DengXian (Textkörper)"/>
              </a:rPr>
              <a:t>——</a:t>
            </a:r>
            <a:r>
              <a:rPr lang="zh-CN" altLang="en-US" sz="1000" dirty="0">
                <a:latin typeface="DengXian (Textkörper)"/>
              </a:rPr>
              <a:t>麦克达夫</a:t>
            </a:r>
            <a:r>
              <a:rPr lang="en-US" altLang="zh-CN" sz="1000" dirty="0">
                <a:latin typeface="DengXian (Textkörper)"/>
              </a:rPr>
              <a:t>——</a:t>
            </a:r>
            <a:r>
              <a:rPr lang="zh-CN" altLang="en-US" sz="1000" dirty="0">
                <a:latin typeface="DengXian (Textkörper)"/>
              </a:rPr>
              <a:t>而男中音则作为特别突出的主角和主人公出现。 女士也不一定是一个“经典”的女高音角色，而是一个非常有个性的、多面的人物：这个角色在过去和现在都被委托给女中音，具有安全的音高和穿透力，并由令人信服的人演唱。他们喜欢 </a:t>
            </a:r>
            <a:r>
              <a:rPr lang="en-US" altLang="zh-CN" sz="1000" dirty="0" err="1">
                <a:latin typeface="DengXian (Textkörper)"/>
              </a:rPr>
              <a:t>ver</a:t>
            </a:r>
            <a:r>
              <a:rPr lang="en-US" altLang="zh-CN" sz="1000" dirty="0">
                <a:latin typeface="DengXian (Textkörper)"/>
              </a:rPr>
              <a:t> - </a:t>
            </a:r>
            <a:r>
              <a:rPr lang="zh-CN" altLang="en-US" sz="1000" dirty="0">
                <a:latin typeface="DengXian (Textkörper)"/>
              </a:rPr>
              <a:t>身体强壮，会说话。 不仅在管弦乐队而且在声乐部分，黑暗的倾向是明白无误的。</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毕竟，是角色自己表达了恐怖，唱着“恐怖”、“恐怖”和其他东西</a:t>
            </a:r>
            <a:r>
              <a:rPr lang="en-US" altLang="zh-CN" sz="1000" dirty="0">
                <a:latin typeface="DengXian (Textkörper)"/>
              </a:rPr>
              <a:t>——</a:t>
            </a:r>
            <a:r>
              <a:rPr lang="zh-CN" altLang="en-US" sz="1000" dirty="0">
                <a:latin typeface="DengXian (Textkörper)"/>
              </a:rPr>
              <a:t>考虑到他们经历的事件和他们所处的境地，这不足为奇。 当发现邓肯的谋杀案时，麦克德夫的声音和班柯一样震惊，他在漆黑的夜晚担心自己的生命安全。 当女服务员和医生面对梦游女士的存在时，他们感到麻木不仁的恐惧，尽管这不是第一次了。 伟大的恐吓者和恐吓者麦克白也未能幸免：在他的第一次杀人行为打破了道德和同情心的所有障碍之后，他被恐惧所笼罩，就像当他看到未来国王真正不真实的游行时一样。第三幕，班柯，但不是他，他是他们祖先的血与剑的统治者。 没有人能伤害他，生命和肢体安全的胜利感，出乎意料地变成了相反的东西，让他害怕最坏的情况。 “哦！ </a:t>
            </a:r>
            <a:r>
              <a:rPr lang="en-US" altLang="zh-CN" sz="1000" dirty="0">
                <a:latin typeface="DengXian (Textkörper)"/>
              </a:rPr>
              <a:t>Mio terror!« – </a:t>
            </a:r>
            <a:r>
              <a:rPr lang="zh-CN" altLang="en-US" sz="1000" dirty="0">
                <a:latin typeface="DengXian (Textkörper)"/>
              </a:rPr>
              <a:t>从现在开始，恐惧将成为他的永恒伴侣，甚至比以前更强大，并带来不可避免的后果，直到他自己，如此艰难，完全绝望的死亡。</a:t>
            </a:r>
            <a:endParaRPr lang="en-US" sz="1000" dirty="0">
              <a:latin typeface="DengXian (Textkörper)"/>
            </a:endParaRPr>
          </a:p>
        </p:txBody>
      </p:sp>
    </p:spTree>
    <p:extLst>
      <p:ext uri="{BB962C8B-B14F-4D97-AF65-F5344CB8AC3E}">
        <p14:creationId xmlns:p14="http://schemas.microsoft.com/office/powerpoint/2010/main" val="227116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65502" y="64997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6C48A490-C249-E587-436D-8DB459B3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24" y="117511"/>
            <a:ext cx="4716587" cy="641875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7BA6344E-42A3-7425-E54E-ECECE7F2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9" y="4425346"/>
            <a:ext cx="4802660" cy="2110922"/>
          </a:xfrm>
          <a:prstGeom prst="rect">
            <a:avLst/>
          </a:prstGeom>
        </p:spPr>
      </p:pic>
    </p:spTree>
    <p:extLst>
      <p:ext uri="{BB962C8B-B14F-4D97-AF65-F5344CB8AC3E}">
        <p14:creationId xmlns:p14="http://schemas.microsoft.com/office/powerpoint/2010/main" val="1037666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0BF4DACB-80C3-F985-0BF0-17370A3FCA97}"/>
              </a:ext>
            </a:extLst>
          </p:cNvPr>
          <p:cNvPicPr>
            <a:picLocks noChangeAspect="1"/>
          </p:cNvPicPr>
          <p:nvPr/>
        </p:nvPicPr>
        <p:blipFill>
          <a:blip r:embed="rId3"/>
          <a:stretch>
            <a:fillRect/>
          </a:stretch>
        </p:blipFill>
        <p:spPr>
          <a:xfrm>
            <a:off x="188880" y="3293910"/>
            <a:ext cx="1991705" cy="2553469"/>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6863417"/>
          </a:xfrm>
          <a:prstGeom prst="rect">
            <a:avLst/>
          </a:prstGeom>
          <a:noFill/>
        </p:spPr>
        <p:txBody>
          <a:bodyPr wrap="square">
            <a:spAutoFit/>
          </a:bodyPr>
          <a:lstStyle/>
          <a:p>
            <a:r>
              <a:rPr lang="en-US" sz="1000" dirty="0" err="1"/>
              <a:t>从历史到神话或：麦克白到底是谁</a:t>
            </a:r>
            <a:r>
              <a:rPr lang="en-US" sz="1000" dirty="0"/>
              <a:t>？</a:t>
            </a:r>
          </a:p>
          <a:p>
            <a:endParaRPr lang="en-US" sz="1000" dirty="0"/>
          </a:p>
          <a:p>
            <a:r>
              <a:rPr lang="zh-CN" altLang="en-US" sz="1000" dirty="0"/>
              <a:t>在莎士比亚于 </a:t>
            </a:r>
            <a:r>
              <a:rPr lang="en-US" altLang="zh-CN" sz="1000" dirty="0"/>
              <a:t>1605/06 </a:t>
            </a:r>
            <a:r>
              <a:rPr lang="zh-CN" altLang="en-US" sz="1000" dirty="0"/>
              <a:t>年写下</a:t>
            </a:r>
            <a:r>
              <a:rPr lang="en-US" altLang="zh-CN" sz="1000" dirty="0"/>
              <a:t>《</a:t>
            </a:r>
            <a:r>
              <a:rPr lang="zh-CN" altLang="en-US" sz="1000" dirty="0"/>
              <a:t>麦克白的悲剧</a:t>
            </a:r>
            <a:r>
              <a:rPr lang="en-US" altLang="zh-CN" sz="1000" dirty="0"/>
              <a:t>》</a:t>
            </a:r>
            <a:r>
              <a:rPr lang="zh-CN" altLang="en-US" sz="1000" dirty="0"/>
              <a:t>大约 </a:t>
            </a:r>
            <a:r>
              <a:rPr lang="en-US" altLang="zh-CN" sz="1000" dirty="0"/>
              <a:t>500 </a:t>
            </a:r>
            <a:r>
              <a:rPr lang="zh-CN" altLang="en-US" sz="1000" dirty="0"/>
              <a:t>年后，麦克白已经发展成为深深铭刻在现代人意识中的原型之一。 麦克白属于那组原型人物，例如 </a:t>
            </a:r>
            <a:r>
              <a:rPr lang="en-US" altLang="zh-CN" sz="1000" dirty="0"/>
              <a:t>B. Don Giovanni </a:t>
            </a:r>
            <a:r>
              <a:rPr lang="zh-CN" altLang="en-US" sz="1000" dirty="0"/>
              <a:t>和 </a:t>
            </a:r>
            <a:r>
              <a:rPr lang="en-US" altLang="zh-CN" sz="1000" dirty="0"/>
              <a:t>Faust</a:t>
            </a:r>
            <a:r>
              <a:rPr lang="zh-CN" altLang="en-US" sz="1000" dirty="0"/>
              <a:t>，众所周知，它们在历史上确实存在并发挥了具体作用，不像。 </a:t>
            </a:r>
            <a:r>
              <a:rPr lang="en-US" altLang="zh-CN" sz="1000" dirty="0"/>
              <a:t>B. </a:t>
            </a:r>
            <a:r>
              <a:rPr lang="zh-CN" altLang="en-US" sz="1000" dirty="0"/>
              <a:t>奥德修斯或哈姆雷特。 但从历史到神话的道路并没有让那些走过它的人保持不变。 历史学家告诉我们的关于麦克白的内容有些模棱两可：各种来源相互矛盾，考虑到苏格兰君主制的历史是已知最混乱的历史之一，这实际上并不特别令人惊讶。 大约在 </a:t>
            </a:r>
            <a:r>
              <a:rPr lang="en-US" altLang="zh-CN" sz="1000" dirty="0"/>
              <a:t>1005 </a:t>
            </a:r>
            <a:r>
              <a:rPr lang="zh-CN" altLang="en-US" sz="1000" dirty="0"/>
              <a:t>年，麦克白诞生了。 他的家谱无法绝对确定地重建，但可以肯定的是，他与王室关系密切</a:t>
            </a:r>
            <a:r>
              <a:rPr lang="en-US" altLang="zh-CN" sz="1000" dirty="0"/>
              <a:t>——</a:t>
            </a:r>
            <a:r>
              <a:rPr lang="zh-CN" altLang="en-US" sz="1000" dirty="0"/>
              <a:t>尤其是与肯尼思三世 </a:t>
            </a:r>
            <a:r>
              <a:rPr lang="en-US" altLang="zh-CN" sz="1000" dirty="0"/>
              <a:t>(Kenneth III)</a:t>
            </a:r>
            <a:r>
              <a:rPr lang="zh-CN" altLang="en-US" sz="1000" dirty="0"/>
              <a:t>。 （国王从 </a:t>
            </a:r>
            <a:r>
              <a:rPr lang="en-US" altLang="zh-CN" sz="1000" dirty="0"/>
              <a:t>997 </a:t>
            </a:r>
            <a:r>
              <a:rPr lang="zh-CN" altLang="en-US" sz="1000" dirty="0"/>
              <a:t>年到 </a:t>
            </a:r>
            <a:r>
              <a:rPr lang="en-US" altLang="zh-CN" sz="1000" dirty="0"/>
              <a:t>1005 </a:t>
            </a:r>
            <a:r>
              <a:rPr lang="zh-CN" altLang="en-US" sz="1000" dirty="0"/>
              <a:t>年）以及他的凶手和继任者马尔科姆二世（国王从 </a:t>
            </a:r>
            <a:r>
              <a:rPr lang="en-US" altLang="zh-CN" sz="1000" dirty="0"/>
              <a:t>1005 </a:t>
            </a:r>
            <a:r>
              <a:rPr lang="zh-CN" altLang="en-US" sz="1000" dirty="0"/>
              <a:t>年到 </a:t>
            </a:r>
            <a:r>
              <a:rPr lang="en-US" altLang="zh-CN" sz="1000" dirty="0"/>
              <a:t>1034 </a:t>
            </a:r>
            <a:r>
              <a:rPr lang="zh-CN" altLang="en-US" sz="1000" dirty="0"/>
              <a:t>年），他们代表了家族中最重要的两个分支。 </a:t>
            </a:r>
            <a:r>
              <a:rPr lang="en-US" altLang="zh-CN" sz="1000" dirty="0"/>
              <a:t>1033 </a:t>
            </a:r>
            <a:r>
              <a:rPr lang="zh-CN" altLang="en-US" sz="1000" dirty="0"/>
              <a:t>年，麦克白与肯尼思三世的女儿格鲁奥赫结婚，肯尼思三世在与吉拉科姆盖恩的第一次婚姻中生下了一个名叫鲁拉赫的孩子。 在 </a:t>
            </a:r>
            <a:r>
              <a:rPr lang="en-US" altLang="zh-CN" sz="1000" dirty="0"/>
              <a:t>Raphael Holinshed </a:t>
            </a:r>
            <a:r>
              <a:rPr lang="zh-CN" altLang="en-US" sz="1000" dirty="0"/>
              <a:t>的英格兰、苏格兰和爱尔兰编年史中，第二版（</a:t>
            </a:r>
            <a:r>
              <a:rPr lang="en-US" altLang="zh-CN" sz="1000" dirty="0"/>
              <a:t>1587 </a:t>
            </a:r>
            <a:r>
              <a:rPr lang="zh-CN" altLang="en-US" sz="1000" dirty="0"/>
              <a:t>年）是许多莎士比亚戏剧最重要的来源之一，麦克白夫人被描述为非常雄心勃勃，“燃烧”着对头衔的渴望女王</a:t>
            </a:r>
            <a:r>
              <a:rPr lang="en-US" altLang="zh-CN" sz="1000" dirty="0"/>
              <a:t>«</a:t>
            </a:r>
            <a:r>
              <a:rPr lang="zh-CN" altLang="en-US" sz="1000" dirty="0"/>
              <a:t>描述</a:t>
            </a:r>
            <a:endParaRPr lang="en-US" altLang="zh-CN" sz="1000" dirty="0"/>
          </a:p>
          <a:p>
            <a:endParaRPr lang="en-US" altLang="zh-CN" sz="1000" dirty="0"/>
          </a:p>
          <a:p>
            <a:r>
              <a:rPr lang="en-US" altLang="zh-CN" sz="1000" dirty="0"/>
              <a:t>1034</a:t>
            </a:r>
            <a:r>
              <a:rPr lang="zh-CN" altLang="en-US" sz="1000" dirty="0"/>
              <a:t>年，马尔科姆二世之后肯尼思三世的所有男性后裔。 被杀，他的孙子邓肯一世（肯尼斯之女的儿子）即位</a:t>
            </a:r>
            <a:r>
              <a:rPr lang="en-US" altLang="zh-CN" sz="1000" dirty="0"/>
              <a:t>. </a:t>
            </a:r>
            <a:r>
              <a:rPr lang="zh-CN" altLang="en-US" sz="1000" dirty="0"/>
              <a:t>霍林希德将他的统治描述为不可持续的：“邓肯统治的开始非常和平，没有任何干扰可言； 但当他被发现忽视对不法行为者的惩罚时，许多煽动者乘机扰乱社区的和平与安宁。”血腥的方式，成功地：</a:t>
            </a:r>
            <a:endParaRPr lang="en-US" altLang="zh-CN" sz="1000" dirty="0"/>
          </a:p>
          <a:p>
            <a:endParaRPr lang="en-US" sz="1000" dirty="0"/>
          </a:p>
          <a:p>
            <a:r>
              <a:rPr lang="zh-CN" altLang="en-US" sz="1000" dirty="0"/>
              <a:t>“当麦克白进军 </a:t>
            </a:r>
            <a:r>
              <a:rPr lang="en-US" altLang="zh-CN" sz="1000" dirty="0" err="1"/>
              <a:t>Lochquaber</a:t>
            </a:r>
            <a:r>
              <a:rPr lang="en-US" altLang="zh-CN" sz="1000" dirty="0"/>
              <a:t> </a:t>
            </a:r>
            <a:r>
              <a:rPr lang="zh-CN" altLang="en-US" sz="1000" dirty="0"/>
              <a:t>时，他到来的消息吓坏了敌人，以至于他们中的许多人秘密驱逐了他们的领袖麦克多沃德，麦克白无论如何都被迫与麦克白剩余的部下作战。 然而，他被打败并逃到城堡寻求保护，他的妻子和孩子被关押在那里。 最后，他看到自己再也无法守住堡垒对抗敌人，如果投降，他也不能逃命</a:t>
            </a:r>
            <a:r>
              <a:rPr lang="en-US" altLang="zh-CN" sz="1000" dirty="0"/>
              <a:t>——</a:t>
            </a:r>
            <a:r>
              <a:rPr lang="zh-CN" altLang="en-US" sz="1000" dirty="0"/>
              <a:t>他先杀了妻子和孩子，然后杀了自己，唯恐他该投降了，以最可怕的方式处决，以威慑他人。 当麦克白通过当时打开的城堡大门进入时，他在其他死者中发现了麦克多沃德的尸体。 可怜的景象并没有平息他残忍的本性，他的头被砍下，钉在一根木桩上。 然后他把它作为礼物送给了国王。 他下令将无头躯干挂在高高的绞架上</a:t>
            </a:r>
            <a:endParaRPr lang="en-US" altLang="zh-CN" sz="1000" dirty="0"/>
          </a:p>
          <a:p>
            <a:endParaRPr lang="en-US" sz="1000" dirty="0"/>
          </a:p>
          <a:p>
            <a:r>
              <a:rPr lang="zh-CN" altLang="en-US" sz="1000" dirty="0"/>
              <a:t>那些来自西部群岛的人因帮助麦克多瓦尔的叛国事业而乞求宽恕，他以索要大笔金钱作为惩罚：而那些他在夸伯湖俘虏的人，他们去那里拿起武器与国王作战，他处决了国王</a:t>
            </a:r>
            <a:r>
              <a:rPr lang="en-US" altLang="zh-CN" sz="1000" dirty="0"/>
              <a:t>. </a:t>
            </a:r>
            <a:r>
              <a:rPr lang="zh-CN" altLang="en-US" sz="1000" dirty="0"/>
              <a:t>正因为如此，岛上的居民对他怀有致命的怨恨，称他为破坏条约的人、嗜血的暴君，以及残忍杀害国王本应原谅的人的凶手。 因此，在麦克白的大力努力下，正义和法律得以恢复。邓肯此前曾对诺森比亚和达勒姆发动过几次失败的战役，并未能成功保卫北部边境。 这些战败激起了贵族们的不满。 当邓肯授予他年幼的儿子马尔科姆坎伯兰王子的头衔，使他成为王位继承人时，麦克白不得不放弃自己成为国王的希望，这种希望基于他与王室的密切关系。</a:t>
            </a:r>
            <a:endParaRPr lang="en-US" altLang="zh-CN" sz="1000" dirty="0"/>
          </a:p>
          <a:p>
            <a:endParaRPr lang="en-US" sz="1000" dirty="0"/>
          </a:p>
          <a:p>
            <a:r>
              <a:rPr lang="zh-CN" altLang="en-US" sz="1000" dirty="0"/>
              <a:t>但是这个传说也与霍林斯德的编年史有关，它说过了一段时间后，三个女巫向他预言了苏格兰王位，于是麦克白下定决心谋杀他的国王邓肯，以助他一臂之力。一个标题。 这一幕是莎士比亚的</a:t>
            </a:r>
            <a:r>
              <a:rPr lang="en-US" altLang="zh-CN" sz="1000" dirty="0"/>
              <a:t>《</a:t>
            </a:r>
            <a:r>
              <a:rPr lang="zh-CN" altLang="en-US" sz="1000" dirty="0"/>
              <a:t>麦克白</a:t>
            </a:r>
            <a:r>
              <a:rPr lang="en-US" altLang="zh-CN" sz="1000" dirty="0"/>
              <a:t>》</a:t>
            </a:r>
            <a:r>
              <a:rPr lang="zh-CN" altLang="en-US" sz="1000" dirty="0"/>
              <a:t>的中心，并已成为背叛法律和国家的象征。 但是，如果你甚至浏览苏格兰的历史，你很快就会意识到在麦克白生活的时代，武力夺取王位是很普遍的。 王室分为两支，当权力掌握在一方手中时，另一方的首领可以说有感到被背叛的权利。 由于这种制度，从马​​尔科姆一世（</a:t>
            </a:r>
            <a:r>
              <a:rPr lang="en-US" altLang="zh-CN" sz="1000" dirty="0"/>
              <a:t>943-954</a:t>
            </a:r>
            <a:r>
              <a:rPr lang="zh-CN" altLang="en-US" sz="1000" dirty="0"/>
              <a:t>）到邓肯二世统治时期（</a:t>
            </a:r>
            <a:r>
              <a:rPr lang="en-US" altLang="zh-CN" sz="1000" dirty="0"/>
              <a:t>1094</a:t>
            </a:r>
            <a:r>
              <a:rPr lang="zh-CN" altLang="en-US" sz="1000" dirty="0"/>
              <a:t>），仅十位国王就在权力更迭中被杀。</a:t>
            </a:r>
            <a:endParaRPr lang="en-US" altLang="zh-CN" sz="1000" dirty="0"/>
          </a:p>
          <a:p>
            <a:endParaRPr lang="en-US" sz="1000" dirty="0"/>
          </a:p>
          <a:p>
            <a:r>
              <a:rPr lang="zh-CN" altLang="en-US" sz="1000" dirty="0"/>
              <a:t>麦克白后来也被他的继任者杀害，从某种意义上说，麦克白只是提出了一个合法的主张，按照他家族的血腥传统谋杀了邓肯，正如编年史家霍林希德指出的那样：“他开始寻求建议</a:t>
            </a:r>
            <a:r>
              <a:rPr lang="en-US" altLang="zh-CN" sz="1000" dirty="0"/>
              <a:t>——</a:t>
            </a:r>
            <a:r>
              <a:rPr lang="zh-CN" altLang="en-US" sz="1000" dirty="0"/>
              <a:t>寻求它，因为他确实用武力夺取了王国。 据他所知，这是他的权利，因为此前邓肯已尽一切可能剥夺他所有的头衔和权利，以便在机会出现时要求他继承王位。”他的统治持续了 </a:t>
            </a:r>
            <a:r>
              <a:rPr lang="en-US" altLang="zh-CN" sz="1000" dirty="0"/>
              <a:t>17 </a:t>
            </a:r>
            <a:r>
              <a:rPr lang="zh-CN" altLang="en-US" sz="1000" dirty="0"/>
              <a:t>年，从 </a:t>
            </a:r>
            <a:r>
              <a:rPr lang="en-US" altLang="zh-CN" sz="1000" dirty="0"/>
              <a:t>1040 </a:t>
            </a:r>
            <a:r>
              <a:rPr lang="zh-CN" altLang="en-US" sz="1000" dirty="0"/>
              <a:t>年到 </a:t>
            </a:r>
            <a:r>
              <a:rPr lang="en-US" altLang="zh-CN" sz="1000" dirty="0"/>
              <a:t>1057 </a:t>
            </a:r>
            <a:r>
              <a:rPr lang="zh-CN" altLang="en-US" sz="1000" dirty="0"/>
              <a:t>年，并且是总体评价为成功。 他在国内政治和确保苏格兰边界安全方面都表现出色，并且是已知的第一位支持教会的苏格兰国王。 “在邓肯的儿子们逃走之后，麦克白为了赢得他们的青睐，对他的王国的贵族非常慷慨。 当他们显然不构成威胁时，他专注于维护法律和秩序，惩罚所有因邓肯软弱和懒惰的领导而成为可能的令人发指的罪行 </a:t>
            </a:r>
            <a:r>
              <a:rPr lang="en-US" altLang="zh-CN" sz="1000" dirty="0"/>
              <a:t>[...] 1054 </a:t>
            </a:r>
            <a:r>
              <a:rPr lang="zh-CN" altLang="en-US" sz="1000" dirty="0"/>
              <a:t>年，邓肯的儿子马尔科姆在他父亲被谋杀后逃往英格兰，他率领一支大军进攻麦克白，并在邓西南赢得了第一场胜利。 </a:t>
            </a:r>
            <a:r>
              <a:rPr lang="en-US" altLang="zh-CN" sz="1000" dirty="0"/>
              <a:t>1057 </a:t>
            </a:r>
            <a:r>
              <a:rPr lang="zh-CN" altLang="en-US" sz="1000" dirty="0"/>
              <a:t>年，决定性的遭遇战发生在 </a:t>
            </a:r>
            <a:r>
              <a:rPr lang="en-US" altLang="zh-CN" sz="1000" dirty="0" err="1"/>
              <a:t>Lumphanan</a:t>
            </a:r>
            <a:r>
              <a:rPr lang="en-US" altLang="zh-CN" sz="1000" dirty="0"/>
              <a:t> </a:t>
            </a:r>
            <a:r>
              <a:rPr lang="zh-CN" altLang="en-US" sz="1000" dirty="0"/>
              <a:t>附近，麦克白就在那里被杀。 他的追随者随后宣布他的继子卢拉赫为王，但他也被杀，马尔科姆以马尔科姆三世的头衔取代了他的位置。 一种。</a:t>
            </a:r>
            <a:endParaRPr lang="en-US" sz="1000" dirty="0"/>
          </a:p>
        </p:txBody>
      </p:sp>
    </p:spTree>
    <p:extLst>
      <p:ext uri="{BB962C8B-B14F-4D97-AF65-F5344CB8AC3E}">
        <p14:creationId xmlns:p14="http://schemas.microsoft.com/office/powerpoint/2010/main" val="4047380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2862322"/>
          </a:xfrm>
          <a:prstGeom prst="rect">
            <a:avLst/>
          </a:prstGeom>
          <a:noFill/>
        </p:spPr>
        <p:txBody>
          <a:bodyPr wrap="square">
            <a:spAutoFit/>
          </a:bodyPr>
          <a:lstStyle/>
          <a:p>
            <a:r>
              <a:rPr lang="en-US" altLang="zh-CN" sz="1000" dirty="0"/>
              <a:t>1606 </a:t>
            </a:r>
            <a:r>
              <a:rPr lang="zh-CN" altLang="en-US" sz="1000" dirty="0"/>
              <a:t>年 </a:t>
            </a:r>
            <a:r>
              <a:rPr lang="en-US" altLang="zh-CN" sz="1000" dirty="0"/>
              <a:t>8 </a:t>
            </a:r>
            <a:r>
              <a:rPr lang="zh-CN" altLang="en-US" sz="1000" dirty="0"/>
              <a:t>月 </a:t>
            </a:r>
            <a:r>
              <a:rPr lang="en-US" altLang="zh-CN" sz="1000" dirty="0"/>
              <a:t>7 </a:t>
            </a:r>
            <a:r>
              <a:rPr lang="zh-CN" altLang="en-US" sz="1000" dirty="0"/>
              <a:t>日，麦克白的悲剧在汉普顿宫为英格兰国王詹姆斯一世上演。 莎士比亚创作这部戏剧时，审美和政治考虑都在指引着他。 </a:t>
            </a:r>
            <a:r>
              <a:rPr lang="en-US" altLang="zh-CN" sz="1000" dirty="0"/>
              <a:t>1603 </a:t>
            </a:r>
            <a:r>
              <a:rPr lang="zh-CN" altLang="en-US" sz="1000" dirty="0"/>
              <a:t>年，国王授予莎士比亚剧团“</a:t>
            </a:r>
            <a:r>
              <a:rPr lang="en-US" altLang="zh-CN" sz="1000" dirty="0"/>
              <a:t>The King's Men”</a:t>
            </a:r>
            <a:r>
              <a:rPr lang="zh-CN" altLang="en-US" sz="1000" dirty="0"/>
              <a:t>的称号，作为回报，莎士比亚试图用他的“麦克白”取悦国王，这也符合他的戏剧意图。 例如，他有 </a:t>
            </a:r>
            <a:r>
              <a:rPr lang="en-US" altLang="zh-CN" sz="1000" dirty="0"/>
              <a:t>B. </a:t>
            </a:r>
            <a:r>
              <a:rPr lang="zh-CN" altLang="en-US" sz="1000" dirty="0"/>
              <a:t>女巫的重要性，在霍林斯德已经以最鲜艳的色彩描绘，仍然增加； 因为众所周知，詹姆斯一世对神秘学非常感兴趣。 </a:t>
            </a:r>
            <a:r>
              <a:rPr lang="en-US" altLang="zh-CN" sz="1000" dirty="0"/>
              <a:t>1597 </a:t>
            </a:r>
            <a:r>
              <a:rPr lang="zh-CN" altLang="en-US" sz="1000" dirty="0"/>
              <a:t>年，他甚至出版了一本关于这个主题的书</a:t>
            </a:r>
            <a:r>
              <a:rPr lang="en-US" altLang="zh-CN" sz="1000" dirty="0"/>
              <a:t>《</a:t>
            </a:r>
            <a:r>
              <a:rPr lang="zh-CN" altLang="en-US" sz="1000" dirty="0"/>
              <a:t>恶魔学</a:t>
            </a:r>
            <a:r>
              <a:rPr lang="en-US" altLang="zh-CN" sz="1000" dirty="0"/>
              <a:t>》</a:t>
            </a:r>
            <a:r>
              <a:rPr lang="zh-CN" altLang="en-US" sz="1000" dirty="0"/>
              <a:t>。 莎士比亚在几个重要的地方偏离了他的来源，霍林斯德编年史，以便更好地呈现国王。 霍林希德与莎士比亚最大的不同在于班柯在刺杀邓肯中所扮演的角色。 事实上，班柯似乎是一位苏格兰历史学家的幸运发明 </a:t>
            </a:r>
            <a:r>
              <a:rPr lang="en-US" altLang="zh-CN" sz="1000" dirty="0"/>
              <a:t>- </a:t>
            </a:r>
            <a:r>
              <a:rPr lang="zh-CN" altLang="en-US" sz="1000" dirty="0"/>
              <a:t>大概是赫克托</a:t>
            </a:r>
            <a:r>
              <a:rPr lang="en-US" altLang="zh-CN" sz="1000" dirty="0"/>
              <a:t>·</a:t>
            </a:r>
            <a:r>
              <a:rPr lang="zh-CN" altLang="en-US" sz="1000" dirty="0"/>
              <a:t>伯斯 </a:t>
            </a:r>
            <a:r>
              <a:rPr lang="en-US" altLang="zh-CN" sz="1000" dirty="0"/>
              <a:t>(Hector </a:t>
            </a:r>
            <a:r>
              <a:rPr lang="en-US" altLang="zh-CN" sz="1000" dirty="0" err="1"/>
              <a:t>Boece</a:t>
            </a:r>
            <a:r>
              <a:rPr lang="en-US" altLang="zh-CN" sz="1000" dirty="0"/>
              <a:t>) </a:t>
            </a:r>
            <a:r>
              <a:rPr lang="zh-CN" altLang="en-US" sz="1000" dirty="0"/>
              <a:t>在他 </a:t>
            </a:r>
            <a:r>
              <a:rPr lang="en-US" altLang="zh-CN" sz="1000" dirty="0"/>
              <a:t>1527 </a:t>
            </a:r>
            <a:r>
              <a:rPr lang="zh-CN" altLang="en-US" sz="1000" dirty="0"/>
              <a:t>年的 </a:t>
            </a:r>
            <a:r>
              <a:rPr lang="en-US" altLang="zh-CN" sz="1000" dirty="0" err="1"/>
              <a:t>Scotorum</a:t>
            </a:r>
            <a:r>
              <a:rPr lang="en-US" altLang="zh-CN" sz="1000" dirty="0"/>
              <a:t> </a:t>
            </a:r>
            <a:r>
              <a:rPr lang="en-US" altLang="zh-CN" sz="1000" dirty="0" err="1"/>
              <a:t>Historiae</a:t>
            </a:r>
            <a:r>
              <a:rPr lang="en-US" altLang="zh-CN" sz="1000" dirty="0"/>
              <a:t> </a:t>
            </a:r>
            <a:r>
              <a:rPr lang="zh-CN" altLang="en-US" sz="1000" dirty="0"/>
              <a:t>中。 班柯的名字第一次出现在那里</a:t>
            </a:r>
            <a:r>
              <a:rPr lang="en-US" altLang="zh-CN" sz="1000" dirty="0"/>
              <a:t>——</a:t>
            </a:r>
            <a:r>
              <a:rPr lang="zh-CN" altLang="en-US" sz="1000" dirty="0"/>
              <a:t>可能是为了将高贵和传统的血统归于斯图亚特王朝。 在 </a:t>
            </a:r>
            <a:r>
              <a:rPr lang="en-US" altLang="zh-CN" sz="1000" dirty="0"/>
              <a:t>Holinshed Banquo </a:t>
            </a:r>
            <a:r>
              <a:rPr lang="zh-CN" altLang="en-US" sz="1000" dirty="0"/>
              <a:t>中，他是麦克白的同谋 </a:t>
            </a:r>
            <a:r>
              <a:rPr lang="en-US" altLang="zh-CN" sz="1000" dirty="0"/>
              <a:t>[...]</a:t>
            </a:r>
            <a:r>
              <a:rPr lang="zh-CN" altLang="en-US" sz="1000" dirty="0"/>
              <a:t>，在莎士比亚中，他是谴责麦克白行为的詹姆士一世的无辜祖先。 从戏剧上讲，这个解决方案让莎士比亚在班柯抵抗女巫的诱惑（女巫向他预言他将成为国王之父）和麦克白屈服于邪恶势力并害怕班柯的美德之间形成鲜明对比。</a:t>
            </a:r>
            <a:endParaRPr lang="en-US" altLang="zh-CN" sz="1000" dirty="0"/>
          </a:p>
          <a:p>
            <a:endParaRPr lang="en-US" altLang="zh-CN" sz="1000" dirty="0"/>
          </a:p>
          <a:p>
            <a:r>
              <a:rPr lang="zh-CN" altLang="en-US" sz="1000" dirty="0"/>
              <a:t>强调麦克白行为的应受谴责增强了这种对比的有效性（莎士比亚为此目的引用了编年史中的另一段，其中霍林希德描述了唐瓦尔德谋杀达夫国王）：他对王位的要求没有被提及，他强壮而年轻，而邓肯则年老而虚弱，他谋杀了为人民服务的合法国王</a:t>
            </a:r>
            <a:r>
              <a:rPr lang="en-US" altLang="zh-CN" sz="1000" dirty="0"/>
              <a:t>——</a:t>
            </a:r>
            <a:r>
              <a:rPr lang="zh-CN" altLang="en-US" sz="1000" dirty="0"/>
              <a:t>詹姆斯在 </a:t>
            </a:r>
            <a:r>
              <a:rPr lang="en-US" altLang="zh-CN" sz="1000" dirty="0"/>
              <a:t>1598 </a:t>
            </a:r>
            <a:r>
              <a:rPr lang="zh-CN" altLang="en-US" sz="1000" dirty="0"/>
              <a:t>年的“巴西利康多罗斯”中区分了合法和非法的统治</a:t>
            </a:r>
            <a:r>
              <a:rPr lang="en-US" altLang="zh-CN" sz="1000" dirty="0"/>
              <a:t>——</a:t>
            </a:r>
            <a:r>
              <a:rPr lang="zh-CN" altLang="en-US" sz="1000" dirty="0"/>
              <a:t>只是为了维持他的暴虐权力。 毕竟，麦克白不仅谋杀了一位国王，还谋杀了一个满怀信心来到他家的客人。 至于“真正的”麦克白和 </a:t>
            </a:r>
            <a:r>
              <a:rPr lang="en-US" altLang="zh-CN" sz="1000" dirty="0" err="1"/>
              <a:t>Gruoch</a:t>
            </a:r>
            <a:r>
              <a:rPr lang="en-US" altLang="zh-CN" sz="1000" dirty="0"/>
              <a:t> aka Lady Macbeth</a:t>
            </a:r>
            <a:r>
              <a:rPr lang="zh-CN" altLang="en-US" sz="1000" dirty="0"/>
              <a:t>，很难判断人们应该羡慕还是悲叹他们从历史人物到神话的进程：无论他们在历史现实中做了什么</a:t>
            </a:r>
            <a:r>
              <a:rPr lang="en-US" altLang="zh-CN" sz="1000" dirty="0"/>
              <a:t>——</a:t>
            </a:r>
            <a:r>
              <a:rPr lang="zh-CN" altLang="en-US" sz="1000" dirty="0"/>
              <a:t>过于积极的事情</a:t>
            </a:r>
            <a:r>
              <a:rPr lang="en-US" altLang="zh-CN" sz="1000" dirty="0"/>
              <a:t>——</a:t>
            </a:r>
            <a:r>
              <a:rPr lang="zh-CN" altLang="en-US" sz="1000" dirty="0"/>
              <a:t>可能已经完成，是它的范围不会超出一本或另一本历史书中几行的提及。 但这两个角色通过音乐和文学经历的转变，尽管在这个过程中被重新设计成更黑暗、更暴力的角色，这意味着即使在今天，一种强烈而迷人的光环围绕着他们</a:t>
            </a:r>
            <a:r>
              <a:rPr lang="en-US" altLang="zh-CN" sz="1000" dirty="0"/>
              <a:t>——</a:t>
            </a:r>
            <a:r>
              <a:rPr lang="zh-CN" altLang="en-US" sz="1000" dirty="0"/>
              <a:t>他们成为一个为两种现象发展的符号，这两种现象仍然存在活在我们的现实中：对权力永不满足的欲望和恐怖统治下的罪行。</a:t>
            </a:r>
            <a:endParaRPr lang="en-US" sz="1000" dirty="0"/>
          </a:p>
        </p:txBody>
      </p:sp>
    </p:spTree>
    <p:extLst>
      <p:ext uri="{BB962C8B-B14F-4D97-AF65-F5344CB8AC3E}">
        <p14:creationId xmlns:p14="http://schemas.microsoft.com/office/powerpoint/2010/main" val="178234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Visitenkarte, Umschlag enthält.&#10;&#10;Automatisch generierte Beschreibung">
            <a:extLst>
              <a:ext uri="{FF2B5EF4-FFF2-40B4-BE49-F238E27FC236}">
                <a16:creationId xmlns:a16="http://schemas.microsoft.com/office/drawing/2014/main" id="{601F3FD7-CD50-09E1-68E5-B55E9AE7F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201" y="110530"/>
            <a:ext cx="4694074" cy="6425925"/>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862FCD33-7D87-9A2F-5B93-DB94EE28D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3429000"/>
            <a:ext cx="4952999" cy="3107455"/>
          </a:xfrm>
          <a:prstGeom prst="rect">
            <a:avLst/>
          </a:prstGeom>
        </p:spPr>
      </p:pic>
    </p:spTree>
    <p:extLst>
      <p:ext uri="{BB962C8B-B14F-4D97-AF65-F5344CB8AC3E}">
        <p14:creationId xmlns:p14="http://schemas.microsoft.com/office/powerpoint/2010/main" val="4082080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85860B73-B826-A06D-0A74-4DD5B1293AC0}"/>
              </a:ext>
            </a:extLst>
          </p:cNvPr>
          <p:cNvPicPr>
            <a:picLocks noChangeAspect="1"/>
          </p:cNvPicPr>
          <p:nvPr/>
        </p:nvPicPr>
        <p:blipFill>
          <a:blip r:embed="rId2"/>
          <a:stretch>
            <a:fillRect/>
          </a:stretch>
        </p:blipFill>
        <p:spPr>
          <a:xfrm>
            <a:off x="2900534" y="457200"/>
            <a:ext cx="4104932" cy="5943600"/>
          </a:xfrm>
          <a:prstGeom prst="rect">
            <a:avLst/>
          </a:prstGeom>
        </p:spPr>
      </p:pic>
      <p:sp>
        <p:nvSpPr>
          <p:cNvPr id="5" name="Textfeld 4">
            <a:extLst>
              <a:ext uri="{FF2B5EF4-FFF2-40B4-BE49-F238E27FC236}">
                <a16:creationId xmlns:a16="http://schemas.microsoft.com/office/drawing/2014/main" id="{766A6AF3-CE62-108D-E8E6-437478C6C75C}"/>
              </a:ext>
            </a:extLst>
          </p:cNvPr>
          <p:cNvSpPr txBox="1"/>
          <p:nvPr/>
        </p:nvSpPr>
        <p:spPr>
          <a:xfrm>
            <a:off x="362718" y="457200"/>
            <a:ext cx="2275585" cy="2492990"/>
          </a:xfrm>
          <a:prstGeom prst="rect">
            <a:avLst/>
          </a:prstGeom>
          <a:noFill/>
        </p:spPr>
        <p:txBody>
          <a:bodyPr wrap="square">
            <a:spAutoFit/>
          </a:bodyPr>
          <a:lstStyle/>
          <a:p>
            <a:r>
              <a:rPr lang="en-US" sz="1200" dirty="0" err="1">
                <a:solidFill>
                  <a:schemeClr val="bg1"/>
                </a:solidFill>
              </a:rPr>
              <a:t>美的只有一种，丑的有千种</a:t>
            </a:r>
            <a:r>
              <a:rPr lang="en-US" sz="1200" dirty="0">
                <a:solidFill>
                  <a:schemeClr val="bg1"/>
                </a:solidFill>
              </a:rPr>
              <a:t>。 </a:t>
            </a:r>
            <a:r>
              <a:rPr lang="en-US" sz="1200" dirty="0" err="1">
                <a:solidFill>
                  <a:schemeClr val="bg1"/>
                </a:solidFill>
              </a:rPr>
              <a:t>因为美丽的、人类口头表达的只是形式，考虑到它的简单关系、绝对对称以及与我们自己的本性的强烈和谐</a:t>
            </a:r>
            <a:r>
              <a:rPr lang="en-US" sz="1200" dirty="0">
                <a:solidFill>
                  <a:schemeClr val="bg1"/>
                </a:solidFill>
              </a:rPr>
              <a:t>。 </a:t>
            </a:r>
            <a:r>
              <a:rPr lang="en-US" sz="1200" dirty="0" err="1">
                <a:solidFill>
                  <a:schemeClr val="bg1"/>
                </a:solidFill>
              </a:rPr>
              <a:t>因此，它总是为我们提供一个完整的整体，但与我们一样有限</a:t>
            </a:r>
            <a:r>
              <a:rPr lang="en-US" sz="1200" dirty="0">
                <a:solidFill>
                  <a:schemeClr val="bg1"/>
                </a:solidFill>
              </a:rPr>
              <a:t>。 </a:t>
            </a:r>
            <a:r>
              <a:rPr lang="en-US" sz="1200" dirty="0" err="1">
                <a:solidFill>
                  <a:schemeClr val="bg1"/>
                </a:solidFill>
              </a:rPr>
              <a:t>另一方面，我们所说的丑陋是一个大整体的细节，它对我们来说是美化的，它与人不和谐，但与整个创造和谐</a:t>
            </a:r>
            <a:r>
              <a:rPr lang="en-US" sz="1200" dirty="0">
                <a:solidFill>
                  <a:schemeClr val="bg1"/>
                </a:solidFill>
              </a:rPr>
              <a:t>。 </a:t>
            </a:r>
            <a:r>
              <a:rPr lang="en-US" sz="1200" dirty="0" err="1">
                <a:solidFill>
                  <a:schemeClr val="bg1"/>
                </a:solidFill>
              </a:rPr>
              <a:t>因此，它不断地向我们展示新的但不完整的视角</a:t>
            </a:r>
            <a:endParaRPr lang="en-US" sz="1200" dirty="0">
              <a:solidFill>
                <a:schemeClr val="bg1"/>
              </a:solidFill>
            </a:endParaRPr>
          </a:p>
        </p:txBody>
      </p:sp>
    </p:spTree>
    <p:extLst>
      <p:ext uri="{BB962C8B-B14F-4D97-AF65-F5344CB8AC3E}">
        <p14:creationId xmlns:p14="http://schemas.microsoft.com/office/powerpoint/2010/main" val="4119127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mehrere enthält.&#10;&#10;Automatisch generierte Beschreibung">
            <a:extLst>
              <a:ext uri="{FF2B5EF4-FFF2-40B4-BE49-F238E27FC236}">
                <a16:creationId xmlns:a16="http://schemas.microsoft.com/office/drawing/2014/main" id="{924FA139-7FC2-52BC-C387-14414A3BA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3" y="204552"/>
            <a:ext cx="7203989" cy="3984024"/>
          </a:xfrm>
          <a:prstGeom prst="rect">
            <a:avLst/>
          </a:prstGeom>
        </p:spPr>
      </p:pic>
      <p:sp>
        <p:nvSpPr>
          <p:cNvPr id="5" name="Textfeld 4">
            <a:extLst>
              <a:ext uri="{FF2B5EF4-FFF2-40B4-BE49-F238E27FC236}">
                <a16:creationId xmlns:a16="http://schemas.microsoft.com/office/drawing/2014/main" id="{F5BA085A-2012-41C9-419E-632ECC2AD74E}"/>
              </a:ext>
            </a:extLst>
          </p:cNvPr>
          <p:cNvSpPr txBox="1"/>
          <p:nvPr/>
        </p:nvSpPr>
        <p:spPr>
          <a:xfrm>
            <a:off x="180638" y="4433440"/>
            <a:ext cx="7111440" cy="2308324"/>
          </a:xfrm>
          <a:prstGeom prst="rect">
            <a:avLst/>
          </a:prstGeom>
          <a:noFill/>
        </p:spPr>
        <p:txBody>
          <a:bodyPr wrap="square">
            <a:spAutoFit/>
          </a:bodyPr>
          <a:lstStyle/>
          <a:p>
            <a:r>
              <a:rPr lang="en-US" sz="1200" dirty="0"/>
              <a:t>George Grosz 的 »Metropolis« (1916–17) </a:t>
            </a:r>
            <a:r>
              <a:rPr lang="en-US" sz="1200" dirty="0" err="1"/>
              <a:t>反映了摩洛克的魅力和恐怖，大城市的混乱：支离破碎、超出比例、透视破碎、沐浴在红色中，城市变成了充满破坏力的爆炸</a:t>
            </a:r>
            <a:r>
              <a:rPr lang="en-US" sz="1200" dirty="0"/>
              <a:t>。 动态主义，就在陷入混乱之前，作为一个吞噬一切的威胁性空虚空间，甚至消解了画面中前景、中景和背景的经典层次结构，以及其他受透视限制的比例。 Theresia </a:t>
            </a:r>
            <a:r>
              <a:rPr lang="en-US" sz="1200" dirty="0" err="1"/>
              <a:t>Gürtler</a:t>
            </a:r>
            <a:r>
              <a:rPr lang="en-US" sz="1200" dirty="0"/>
              <a:t> Berger </a:t>
            </a:r>
            <a:r>
              <a:rPr lang="en-US" sz="1200" dirty="0" err="1"/>
              <a:t>的汽车冲出狭窄、幽深的街道，驶入明亮广场的浅滩</a:t>
            </a:r>
            <a:r>
              <a:rPr lang="en-US" sz="1200" dirty="0"/>
              <a:t>。 </a:t>
            </a:r>
            <a:r>
              <a:rPr lang="en-US" sz="1200" dirty="0" err="1"/>
              <a:t>行人的黑暗形成了多云的绳索</a:t>
            </a:r>
            <a:r>
              <a:rPr lang="en-US" sz="1200" dirty="0"/>
              <a:t>。 </a:t>
            </a:r>
            <a:r>
              <a:rPr lang="en-US" sz="1200" dirty="0" err="1"/>
              <a:t>在轻松的匆忙中，强烈的速度冲刺变得更响亮，它们变厚了，然后滴流得更快，在几次振荡之后又恢复了规律的脉搏</a:t>
            </a:r>
            <a:r>
              <a:rPr lang="en-US" sz="1200" dirty="0"/>
              <a:t>。 数以百计的音调在一种细长的噪音中扭曲在一起，单个尖刺从中突出，锯齿状的边缘沿着锯齿状的边缘延伸并再次变平，清晰的音调从中分裂并飞扬。 […] </a:t>
            </a:r>
            <a:r>
              <a:rPr lang="en-US" sz="1200" dirty="0" err="1"/>
              <a:t>城市可以通过他们像人一样的行走来识别</a:t>
            </a:r>
            <a:r>
              <a:rPr lang="en-US" sz="1200" dirty="0"/>
              <a:t>。 </a:t>
            </a:r>
            <a:r>
              <a:rPr lang="en-US" sz="1200" dirty="0" err="1"/>
              <a:t>睁开眼睛，他很快就会通过街道上震动的方式注意到它，远在他发现任何重要细节之前</a:t>
            </a:r>
            <a:r>
              <a:rPr lang="en-US" sz="1200" dirty="0"/>
              <a:t>。 [...] 像所有伟大的城市一样，它由不规则、变化、向前滑动、跟不上步伐、事物和事件的冲突、两者之间无底的静止点、轨迹和未铺砌的轨迹、巨大的节奏节拍和永恒的颤抖组成所有节奏的明暗和变化相互抵触，总体上就像一个沸腾的气泡，停留在一个由房屋、法律、条例和历史传统等经久不衰的材料制成的容器中。 </a:t>
            </a:r>
            <a:r>
              <a:rPr lang="en-US" sz="1200" dirty="0" err="1"/>
              <a:t>罗伯特·穆齐尔</a:t>
            </a:r>
            <a:r>
              <a:rPr lang="en-US" sz="1200" dirty="0"/>
              <a:t>，»</a:t>
            </a:r>
            <a:r>
              <a:rPr lang="en-US" sz="1200" dirty="0" err="1"/>
              <a:t>没有素质的人</a:t>
            </a:r>
            <a:r>
              <a:rPr lang="en-US" sz="1200" dirty="0"/>
              <a:t>« (1930)</a:t>
            </a:r>
          </a:p>
        </p:txBody>
      </p:sp>
      <p:pic>
        <p:nvPicPr>
          <p:cNvPr id="6" name="Grafik 5" descr="Ein Bild, das Text enthält.&#10;&#10;Automatisch generierte Beschreibung">
            <a:extLst>
              <a:ext uri="{FF2B5EF4-FFF2-40B4-BE49-F238E27FC236}">
                <a16:creationId xmlns:a16="http://schemas.microsoft.com/office/drawing/2014/main" id="{672AAAD2-737B-48BF-08CA-69CDACDDC22C}"/>
              </a:ext>
            </a:extLst>
          </p:cNvPr>
          <p:cNvPicPr>
            <a:picLocks noChangeAspect="1"/>
          </p:cNvPicPr>
          <p:nvPr/>
        </p:nvPicPr>
        <p:blipFill>
          <a:blip r:embed="rId3"/>
          <a:stretch>
            <a:fillRect/>
          </a:stretch>
        </p:blipFill>
        <p:spPr>
          <a:xfrm>
            <a:off x="7292078" y="204552"/>
            <a:ext cx="2515068" cy="3224448"/>
          </a:xfrm>
          <a:prstGeom prst="rect">
            <a:avLst/>
          </a:prstGeom>
        </p:spPr>
      </p:pic>
      <p:pic>
        <p:nvPicPr>
          <p:cNvPr id="7" name="Grafik 6">
            <a:extLst>
              <a:ext uri="{FF2B5EF4-FFF2-40B4-BE49-F238E27FC236}">
                <a16:creationId xmlns:a16="http://schemas.microsoft.com/office/drawing/2014/main" id="{573F0D5C-C4DD-5867-398C-A238680DDA5C}"/>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7591796" y="4107586"/>
            <a:ext cx="1961906" cy="2545862"/>
          </a:xfrm>
          <a:prstGeom prst="rect">
            <a:avLst/>
          </a:prstGeom>
        </p:spPr>
      </p:pic>
    </p:spTree>
    <p:extLst>
      <p:ext uri="{BB962C8B-B14F-4D97-AF65-F5344CB8AC3E}">
        <p14:creationId xmlns:p14="http://schemas.microsoft.com/office/powerpoint/2010/main" val="349089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dmung an Oskar Panizza">
            <a:extLst>
              <a:ext uri="{FF2B5EF4-FFF2-40B4-BE49-F238E27FC236}">
                <a16:creationId xmlns:a16="http://schemas.microsoft.com/office/drawing/2014/main" id="{F03B73BD-A7B9-585F-58B2-DC7B1C5BE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64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4641E8DD-E781-AC5D-804A-EBF6384BED50}"/>
              </a:ext>
            </a:extLst>
          </p:cNvPr>
          <p:cNvSpPr txBox="1"/>
          <p:nvPr/>
        </p:nvSpPr>
        <p:spPr>
          <a:xfrm>
            <a:off x="5514681" y="871044"/>
            <a:ext cx="4242614" cy="5339923"/>
          </a:xfrm>
          <a:prstGeom prst="rect">
            <a:avLst/>
          </a:prstGeom>
          <a:noFill/>
        </p:spPr>
        <p:txBody>
          <a:bodyPr wrap="square">
            <a:spAutoFit/>
          </a:bodyPr>
          <a:lstStyle/>
          <a:p>
            <a:r>
              <a:rPr lang="en-US" sz="1100" dirty="0">
                <a:latin typeface="DengXian (Textkörper)"/>
              </a:rPr>
              <a:t>在一幅题为“献给奥斯卡·帕尼扎”（1917 </a:t>
            </a:r>
            <a:r>
              <a:rPr lang="en-US" sz="1100" dirty="0" err="1">
                <a:latin typeface="DengXian (Textkörper)"/>
              </a:rPr>
              <a:t>年）的大幅油画中，乔治·格罗斯总结了他对社会的愤怒、仇恨和厌恶</a:t>
            </a:r>
            <a:r>
              <a:rPr lang="en-US" sz="1100" dirty="0">
                <a:latin typeface="DengXian (Textkörper)"/>
              </a:rPr>
              <a:t>。 他自己称其为“地狱的形象”、“充满怪诞死亡和疯子的酒道”、“一群被附身的人类动物”，并在其中坚定了他的信念，即“时代正在毁灭性地向下航行”。陡峭的斜坡，狂野的鬼脸嬉戏。 </a:t>
            </a:r>
            <a:r>
              <a:rPr lang="en-US" sz="1100" dirty="0" err="1">
                <a:latin typeface="DengXian (Textkörper)"/>
              </a:rPr>
              <a:t>酒精中毒、鼠疫和梅毒导致了这一下降趋势</a:t>
            </a:r>
            <a:r>
              <a:rPr lang="en-US" sz="1100" dirty="0">
                <a:latin typeface="DengXian (Textkörper)"/>
              </a:rPr>
              <a:t>。 </a:t>
            </a:r>
            <a:r>
              <a:rPr lang="en-US" sz="1100" dirty="0" err="1">
                <a:latin typeface="DengXian (Textkörper)"/>
              </a:rPr>
              <a:t>一个身材矮小、满月脸的牧师在空中挥舞着双臂交叉，发出警告，但徒劳无功</a:t>
            </a:r>
            <a:r>
              <a:rPr lang="en-US" sz="1100" dirty="0">
                <a:latin typeface="DengXian (Textkörper)"/>
              </a:rPr>
              <a:t>。 </a:t>
            </a:r>
            <a:r>
              <a:rPr lang="en-US" sz="1100" dirty="0" err="1">
                <a:latin typeface="DengXian (Textkörper)"/>
              </a:rPr>
              <a:t>军人挥刀杀戮，房屋摇晃，似着火</a:t>
            </a:r>
            <a:r>
              <a:rPr lang="en-US" sz="1100" dirty="0">
                <a:latin typeface="DengXian (Textkörper)"/>
              </a:rPr>
              <a:t>。 </a:t>
            </a:r>
            <a:r>
              <a:rPr lang="en-US" sz="1100" dirty="0" err="1">
                <a:latin typeface="DengXian (Textkörper)"/>
              </a:rPr>
              <a:t>在这个地狱的中间，这个堕入地狱的世界，胜利者死神坐在棺材上</a:t>
            </a:r>
            <a:r>
              <a:rPr lang="en-US" sz="1100" dirty="0">
                <a:latin typeface="DengXian (Textkörper)"/>
              </a:rPr>
              <a:t>。 </a:t>
            </a:r>
            <a:r>
              <a:rPr lang="en-US" sz="1100" dirty="0" err="1">
                <a:latin typeface="DengXian (Textkörper)"/>
              </a:rPr>
              <a:t>格罗斯在画这幅画时也没有明确的政治意图，他仍然没有将任何社会力量列为唯一的罪魁祸首</a:t>
            </a:r>
            <a:r>
              <a:rPr lang="en-US" sz="1100" dirty="0">
                <a:latin typeface="DengXian (Textkörper)"/>
              </a:rPr>
              <a:t>——</a:t>
            </a:r>
            <a:r>
              <a:rPr lang="en-US" sz="1100" dirty="0" err="1">
                <a:latin typeface="DengXian (Textkörper)"/>
              </a:rPr>
              <a:t>这后来成为他的专长</a:t>
            </a:r>
            <a:r>
              <a:rPr lang="en-US" sz="1100" dirty="0">
                <a:latin typeface="DengXian (Textkörper)"/>
              </a:rPr>
              <a:t>——</a:t>
            </a:r>
            <a:r>
              <a:rPr lang="en-US" sz="1100" dirty="0" err="1">
                <a:latin typeface="DengXian (Textkörper)"/>
              </a:rPr>
              <a:t>他的仇恨也没有同样程度地适用于所有描绘的人物</a:t>
            </a:r>
            <a:r>
              <a:rPr lang="en-US" sz="1100" dirty="0">
                <a:latin typeface="DengXian (Textkörper)"/>
              </a:rPr>
              <a:t>。 </a:t>
            </a:r>
            <a:r>
              <a:rPr lang="en-US" sz="1100" dirty="0" err="1">
                <a:latin typeface="DengXian (Textkörper)"/>
              </a:rPr>
              <a:t>这幅画描绘了世界的尽头，一个时代的终结，一个画家深恶痛绝的时代</a:t>
            </a:r>
            <a:r>
              <a:rPr lang="en-US" sz="1100" dirty="0">
                <a:latin typeface="DengXian (Textkörper)"/>
              </a:rPr>
              <a:t>。 他自己不是说过“</a:t>
            </a:r>
            <a:r>
              <a:rPr lang="en-US" sz="1100" dirty="0" err="1">
                <a:latin typeface="DengXian (Textkörper)"/>
              </a:rPr>
              <a:t>致命的小蚂蚁</a:t>
            </a:r>
            <a:r>
              <a:rPr lang="en-US" sz="1100" dirty="0">
                <a:latin typeface="DengXian (Textkörper)"/>
              </a:rPr>
              <a:t>”、“</a:t>
            </a:r>
            <a:r>
              <a:rPr lang="en-US" sz="1100" dirty="0" err="1">
                <a:latin typeface="DengXian (Textkörper)"/>
              </a:rPr>
              <a:t>附身的人类野兽”会自我毁灭吗</a:t>
            </a:r>
            <a:r>
              <a:rPr lang="en-US" sz="1100" dirty="0">
                <a:latin typeface="DengXian (Textkörper)"/>
              </a:rPr>
              <a:t>？ </a:t>
            </a:r>
            <a:r>
              <a:rPr lang="en-US" sz="1100" dirty="0" err="1">
                <a:latin typeface="DengXian (Textkörper)"/>
              </a:rPr>
              <a:t>格罗斯本人似乎在很大程度上享受着这种厄运和阴郁</a:t>
            </a:r>
            <a:r>
              <a:rPr lang="en-US" sz="1100" dirty="0">
                <a:latin typeface="DengXian (Textkörper)"/>
              </a:rPr>
              <a:t>。 如果你读过他那些年的信，在信中他充满爱意和自豪地讲述醉酒和狂欢，详细描述了他的淋病，并从一种狂热追逐到另一种狂热，你不会有任何其他印象。 </a:t>
            </a:r>
            <a:r>
              <a:rPr lang="en-US" sz="1100" dirty="0" err="1">
                <a:latin typeface="DengXian (Textkörper)"/>
              </a:rPr>
              <a:t>沃纳·霍夫曼</a:t>
            </a:r>
            <a:r>
              <a:rPr lang="en-US" sz="1100" dirty="0">
                <a:latin typeface="DengXian (Textkörper)"/>
              </a:rPr>
              <a:t> (Werner Hofmann) </a:t>
            </a:r>
            <a:r>
              <a:rPr lang="en-US" sz="1100" dirty="0" err="1">
                <a:latin typeface="DengXian (Textkörper)"/>
              </a:rPr>
              <a:t>关于对反常和离经叛道的某种欲望是否也在这幅画中起作用的问题只能得到肯定的回答</a:t>
            </a:r>
            <a:r>
              <a:rPr lang="en-US" sz="1100" dirty="0">
                <a:latin typeface="DengXian (Textkörper)"/>
              </a:rPr>
              <a:t>。 </a:t>
            </a:r>
            <a:r>
              <a:rPr lang="en-US" sz="1100" dirty="0" err="1">
                <a:latin typeface="DengXian (Textkörper)"/>
              </a:rPr>
              <a:t>由此，我们触及了乔治·格罗斯的性格特征，这对于理解他的作品很重要</a:t>
            </a:r>
            <a:r>
              <a:rPr lang="en-US" sz="1100" dirty="0">
                <a:latin typeface="DengXian (Textkörper)"/>
              </a:rPr>
              <a:t>。 Grosz </a:t>
            </a:r>
            <a:r>
              <a:rPr lang="en-US" sz="1100" dirty="0" err="1">
                <a:latin typeface="DengXian (Textkörper)"/>
              </a:rPr>
              <a:t>与欲望、犯罪、暴力的即时性，简而言之，与人的生命原则的享受有着非常矛盾的关系</a:t>
            </a:r>
            <a:r>
              <a:rPr lang="en-US" sz="1100" dirty="0">
                <a:latin typeface="DengXian (Textkörper)"/>
              </a:rPr>
              <a:t>。 </a:t>
            </a:r>
            <a:r>
              <a:rPr lang="en-US" sz="1100" dirty="0" err="1">
                <a:latin typeface="DengXian (Textkörper)"/>
              </a:rPr>
              <a:t>他喜欢把自己打扮成冒险家、印第安人、小丑和罪犯，他喜欢做英雄，也喜欢做歹徒、引诱者</a:t>
            </a:r>
            <a:r>
              <a:rPr lang="en-US" sz="1100" dirty="0">
                <a:latin typeface="DengXian (Textkörper)"/>
              </a:rPr>
              <a:t>。 </a:t>
            </a:r>
            <a:r>
              <a:rPr lang="en-US" sz="1100" dirty="0" err="1">
                <a:latin typeface="DengXian (Textkörper)"/>
              </a:rPr>
              <a:t>无论是在他著名的角色扮演游戏中，还是在他的照片中</a:t>
            </a:r>
            <a:r>
              <a:rPr lang="en-US" sz="1100" dirty="0">
                <a:latin typeface="DengXian (Textkörper)"/>
              </a:rPr>
              <a:t>。 </a:t>
            </a:r>
            <a:r>
              <a:rPr lang="en-US" sz="1100" dirty="0" err="1">
                <a:latin typeface="DengXian (Textkörper)"/>
              </a:rPr>
              <a:t>他高兴地要求亡命之徒和冒险家的自由</a:t>
            </a:r>
            <a:r>
              <a:rPr lang="en-US" sz="1100" dirty="0">
                <a:latin typeface="DengXian (Textkörper)"/>
              </a:rPr>
              <a:t>。 Matthias Eberle »</a:t>
            </a:r>
            <a:r>
              <a:rPr lang="en-US" sz="1100" dirty="0" err="1">
                <a:latin typeface="DengXian (Textkörper)"/>
              </a:rPr>
              <a:t>那时，我的艺术是一种阀门</a:t>
            </a:r>
            <a:r>
              <a:rPr lang="en-US" sz="1100" dirty="0">
                <a:latin typeface="DengXian (Textkörper)"/>
              </a:rPr>
              <a:t>——</a:t>
            </a:r>
            <a:r>
              <a:rPr lang="en-US" sz="1100" dirty="0" err="1">
                <a:latin typeface="DengXian (Textkörper)"/>
              </a:rPr>
              <a:t>一种让压抑的蒸汽逸出的阀门</a:t>
            </a:r>
            <a:r>
              <a:rPr lang="en-US" sz="1100" dirty="0">
                <a:latin typeface="DengXian (Textkörper)"/>
              </a:rPr>
              <a:t>。« George Grosz </a:t>
            </a:r>
            <a:r>
              <a:rPr lang="en-US" sz="1100" dirty="0" err="1">
                <a:latin typeface="DengXian (Textkörper)"/>
              </a:rPr>
              <a:t>他们又聚集在这里，没有灵魂、厌恶人类的军方代表，无聊、虚伪的牧师，没有幽默感、激进的爱国者和被塞满的资产阶级</a:t>
            </a:r>
            <a:r>
              <a:rPr lang="en-US" sz="1100" dirty="0">
                <a:latin typeface="DengXian (Textkörper)"/>
              </a:rPr>
              <a:t>。 </a:t>
            </a:r>
            <a:r>
              <a:rPr lang="en-US" sz="1100" dirty="0" err="1">
                <a:latin typeface="DengXian (Textkörper)"/>
              </a:rPr>
              <a:t>但社会的阴暗面也可以在这里找到：被压迫、被剥削和被剥夺权利的人</a:t>
            </a:r>
            <a:r>
              <a:rPr lang="en-US" sz="1100" dirty="0">
                <a:latin typeface="DengXian (Textkörper)"/>
              </a:rPr>
              <a:t>。 Grosz </a:t>
            </a:r>
            <a:r>
              <a:rPr lang="en-US" sz="1100" dirty="0" err="1">
                <a:latin typeface="DengXian (Textkörper)"/>
              </a:rPr>
              <a:t>表明：没有群众和那些带来血祭的人，统治和阶级思想是不可能的</a:t>
            </a:r>
            <a:r>
              <a:rPr lang="en-US" sz="1100" dirty="0">
                <a:latin typeface="DengXian (Textkörper)"/>
              </a:rPr>
              <a:t>。 Grosz </a:t>
            </a:r>
            <a:r>
              <a:rPr lang="en-US" sz="1100" dirty="0" err="1">
                <a:latin typeface="DengXian (Textkörper)"/>
              </a:rPr>
              <a:t>想要挑衅，他想要展示人们已经走了多远，他们在贪婪和卑鄙中与神圣理想相距多远</a:t>
            </a:r>
            <a:r>
              <a:rPr lang="en-US" sz="1100" dirty="0">
                <a:latin typeface="DengXian (Textkörper)"/>
              </a:rPr>
              <a:t>。 </a:t>
            </a:r>
            <a:r>
              <a:rPr lang="en-US" sz="1100" dirty="0" err="1">
                <a:latin typeface="DengXian (Textkörper)"/>
              </a:rPr>
              <a:t>拉尔夫·詹奇</a:t>
            </a:r>
            <a:endParaRPr lang="en-US" sz="1100" dirty="0">
              <a:latin typeface="DengXian (Textkörper)"/>
            </a:endParaRPr>
          </a:p>
        </p:txBody>
      </p:sp>
    </p:spTree>
    <p:extLst>
      <p:ext uri="{BB962C8B-B14F-4D97-AF65-F5344CB8AC3E}">
        <p14:creationId xmlns:p14="http://schemas.microsoft.com/office/powerpoint/2010/main" val="433661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Buch, alt, Zeichnung enthält.&#10;&#10;Automatisch generierte Beschreibung">
            <a:extLst>
              <a:ext uri="{FF2B5EF4-FFF2-40B4-BE49-F238E27FC236}">
                <a16:creationId xmlns:a16="http://schemas.microsoft.com/office/drawing/2014/main" id="{88CCA4D4-DD65-10EA-113F-D7F5C3062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5202195" cy="7341169"/>
          </a:xfrm>
          <a:prstGeom prst="rect">
            <a:avLst/>
          </a:prstGeom>
        </p:spPr>
      </p:pic>
      <p:pic>
        <p:nvPicPr>
          <p:cNvPr id="5" name="Grafik 4">
            <a:extLst>
              <a:ext uri="{FF2B5EF4-FFF2-40B4-BE49-F238E27FC236}">
                <a16:creationId xmlns:a16="http://schemas.microsoft.com/office/drawing/2014/main" id="{D7B6D0C5-9BFD-CBFC-C776-6FD70164853D}"/>
              </a:ext>
            </a:extLst>
          </p:cNvPr>
          <p:cNvPicPr>
            <a:picLocks noChangeAspect="1"/>
          </p:cNvPicPr>
          <p:nvPr/>
        </p:nvPicPr>
        <p:blipFill>
          <a:blip r:embed="rId3"/>
          <a:stretch>
            <a:fillRect/>
          </a:stretch>
        </p:blipFill>
        <p:spPr>
          <a:xfrm>
            <a:off x="6243961" y="161209"/>
            <a:ext cx="2867025" cy="1162050"/>
          </a:xfrm>
          <a:prstGeom prst="rect">
            <a:avLst/>
          </a:prstGeom>
        </p:spPr>
      </p:pic>
      <p:sp>
        <p:nvSpPr>
          <p:cNvPr id="7" name="Textfeld 6">
            <a:extLst>
              <a:ext uri="{FF2B5EF4-FFF2-40B4-BE49-F238E27FC236}">
                <a16:creationId xmlns:a16="http://schemas.microsoft.com/office/drawing/2014/main" id="{324FCAFD-DBC6-0D14-97D9-DD5A8B75A92B}"/>
              </a:ext>
            </a:extLst>
          </p:cNvPr>
          <p:cNvSpPr txBox="1"/>
          <p:nvPr/>
        </p:nvSpPr>
        <p:spPr>
          <a:xfrm>
            <a:off x="5304318" y="1311345"/>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en-US" sz="1000" dirty="0" err="1">
                <a:latin typeface="DengXian (Textkörper)"/>
              </a:rPr>
              <a:t>这部剧在剧场的出现，引发了一场史无前例的大臣案</a:t>
            </a:r>
            <a:r>
              <a:rPr lang="en-US" sz="1000" dirty="0">
                <a:latin typeface="DengXian (Textkörper)"/>
              </a:rPr>
              <a:t>。 </a:t>
            </a:r>
            <a:r>
              <a:rPr lang="en-US" sz="1000" dirty="0" err="1">
                <a:latin typeface="DengXian (Textkörper)"/>
              </a:rPr>
              <a:t>首演后的第二天，作者收到了法国剧院院长若斯林·德·拉萨尔先生寄来的如下门票，原件至今保存至今</a:t>
            </a:r>
            <a:r>
              <a:rPr lang="en-US" sz="1000" dirty="0">
                <a:latin typeface="DengXian (Textkörper)"/>
              </a:rPr>
              <a:t>：“</a:t>
            </a:r>
            <a:r>
              <a:rPr lang="en-US" sz="1000" dirty="0" err="1">
                <a:latin typeface="DengXian (Textkörper)"/>
              </a:rPr>
              <a:t>十点半，我刚收到暂停</a:t>
            </a:r>
            <a:r>
              <a:rPr lang="en-US" sz="1000" dirty="0">
                <a:latin typeface="DengXian (Textkörper)"/>
              </a:rPr>
              <a:t> ›Le </a:t>
            </a:r>
            <a:r>
              <a:rPr lang="en-US" sz="1000" dirty="0" err="1">
                <a:latin typeface="DengXian (Textkörper)"/>
              </a:rPr>
              <a:t>roi</a:t>
            </a:r>
            <a:r>
              <a:rPr lang="en-US" sz="1000" dirty="0">
                <a:latin typeface="DengXian (Textkörper)"/>
              </a:rPr>
              <a:t> </a:t>
            </a:r>
            <a:r>
              <a:rPr lang="en-US" sz="1000" dirty="0" err="1">
                <a:latin typeface="DengXian (Textkörper)"/>
              </a:rPr>
              <a:t>s'amuse</a:t>
            </a:r>
            <a:r>
              <a:rPr lang="en-US" sz="1000" dirty="0">
                <a:latin typeface="DengXian (Textkörper)"/>
              </a:rPr>
              <a:t>‹ </a:t>
            </a:r>
            <a:r>
              <a:rPr lang="en-US" sz="1000" dirty="0" err="1">
                <a:latin typeface="DengXian (Textkörper)"/>
              </a:rPr>
              <a:t>表演的指示</a:t>
            </a:r>
            <a:r>
              <a:rPr lang="en-US" sz="1000" dirty="0">
                <a:latin typeface="DengXian (Textkörper)"/>
              </a:rPr>
              <a:t>。 </a:t>
            </a:r>
            <a:r>
              <a:rPr lang="en-US" sz="1000" dirty="0" err="1">
                <a:latin typeface="DengXian (Textkörper)"/>
              </a:rPr>
              <a:t>泰勒先生将部长的命令转达给我</a:t>
            </a:r>
            <a:r>
              <a:rPr lang="en-US" sz="1000" dirty="0">
                <a:latin typeface="DengXian (Textkörper)"/>
              </a:rPr>
              <a:t>。 </a:t>
            </a:r>
            <a:r>
              <a:rPr lang="en-US" sz="1000" dirty="0" err="1">
                <a:latin typeface="DengXian (Textkörper)"/>
              </a:rPr>
              <a:t>今年</a:t>
            </a:r>
            <a:r>
              <a:rPr lang="en-US" sz="1000" dirty="0">
                <a:latin typeface="DengXian (Textkörper)"/>
              </a:rPr>
              <a:t> 11 月 23 日 [1832 年]。”</a:t>
            </a:r>
            <a:r>
              <a:rPr lang="en-US" sz="1000" dirty="0" err="1">
                <a:latin typeface="DengXian (Textkörper)"/>
              </a:rPr>
              <a:t>作者的第一反应是对此表示怀疑</a:t>
            </a:r>
            <a:r>
              <a:rPr lang="en-US" sz="1000" dirty="0">
                <a:latin typeface="DengXian (Textkörper)"/>
              </a:rPr>
              <a:t>。 </a:t>
            </a:r>
            <a:r>
              <a:rPr lang="en-US" sz="1000" dirty="0" err="1">
                <a:latin typeface="DengXian (Textkörper)"/>
              </a:rPr>
              <a:t>这个过程随机得让人难以置信</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Charte-Vérité</a:t>
            </a:r>
            <a:r>
              <a:rPr lang="en-US" sz="1000" dirty="0">
                <a:latin typeface="DengXian (Textkörper)"/>
              </a:rPr>
              <a:t>« </a:t>
            </a:r>
            <a:r>
              <a:rPr lang="en-US" sz="1000" dirty="0" err="1">
                <a:latin typeface="DengXian (Textkörper)"/>
              </a:rPr>
              <a:t>指出</a:t>
            </a:r>
            <a:r>
              <a:rPr lang="en-US" sz="1000" dirty="0">
                <a:latin typeface="DengXian (Textkörper)"/>
              </a:rPr>
              <a:t>：»</a:t>
            </a:r>
            <a:r>
              <a:rPr lang="en-US" sz="1000" dirty="0" err="1">
                <a:latin typeface="DengXian (Textkörper)"/>
              </a:rPr>
              <a:t>法国人有权出版</a:t>
            </a:r>
            <a:r>
              <a:rPr lang="en-US" sz="1000" dirty="0">
                <a:latin typeface="DengXian (Textkörper)"/>
              </a:rPr>
              <a:t>......« </a:t>
            </a:r>
            <a:r>
              <a:rPr lang="en-US" sz="1000" dirty="0" err="1">
                <a:latin typeface="DengXian (Textkörper)"/>
              </a:rPr>
              <a:t>我提请您注意以下事实，即文本不仅谈到了复制权（通过印刷</a:t>
            </a:r>
            <a:r>
              <a:rPr lang="en-US" sz="1000" dirty="0">
                <a:latin typeface="DengXian (Textkörper)"/>
              </a:rPr>
              <a:t>），</a:t>
            </a:r>
            <a:r>
              <a:rPr lang="en-US" sz="1000" dirty="0" err="1">
                <a:latin typeface="DengXian (Textkörper)"/>
              </a:rPr>
              <a:t>而且更进一步</a:t>
            </a:r>
            <a:r>
              <a:rPr lang="en-US" sz="1000" dirty="0">
                <a:latin typeface="DengXian (Textkörper)"/>
              </a:rPr>
              <a:t> »</a:t>
            </a:r>
            <a:r>
              <a:rPr lang="en-US" sz="1000" dirty="0" err="1">
                <a:latin typeface="DengXian (Textkörper)"/>
              </a:rPr>
              <a:t>出版权</a:t>
            </a:r>
            <a:r>
              <a:rPr lang="en-US" sz="1000" dirty="0">
                <a:latin typeface="DengXian (Textkörper)"/>
              </a:rPr>
              <a:t>”。 </a:t>
            </a:r>
            <a:r>
              <a:rPr lang="en-US" sz="1000" dirty="0" err="1">
                <a:latin typeface="DengXian (Textkörper)"/>
              </a:rPr>
              <a:t>现在剧院只是一种出版手段，就像印刷术、版画或平版印刷术一样</a:t>
            </a:r>
            <a:r>
              <a:rPr lang="en-US" sz="1000" dirty="0">
                <a:latin typeface="DengXian (Textkörper)"/>
              </a:rPr>
              <a:t>。 </a:t>
            </a:r>
            <a:r>
              <a:rPr lang="en-US" sz="1000" dirty="0" err="1">
                <a:latin typeface="DengXian (Textkörper)"/>
              </a:rPr>
              <a:t>因此，剧院的自由与更广泛的思想自由一起被含蓄地写入宪章</a:t>
            </a:r>
            <a:r>
              <a:rPr lang="en-US" sz="1000" dirty="0">
                <a:latin typeface="DengXian (Textkörper)"/>
              </a:rPr>
              <a:t>。 《基本法》补充说：“永远不会恢复审查。”现在这段文字不是说报纸或书籍的审查，而是说一般的审查，所有的审查，包括戏剧的审查和写作的审查。 </a:t>
            </a:r>
            <a:r>
              <a:rPr lang="en-US" sz="1000" dirty="0" err="1">
                <a:latin typeface="DengXian (Textkörper)"/>
              </a:rPr>
              <a:t>从今以后，戏剧不应再受到法律审查</a:t>
            </a:r>
            <a:r>
              <a:rPr lang="en-US" sz="1000" dirty="0">
                <a:latin typeface="DengXian (Textkörper)"/>
              </a:rPr>
              <a:t>。 章程接着说：»没收被废除。«现在，在演出结束后对戏剧进行压制不仅是一种骇人听闻的审查和任意行径，而且是名副其实的没收：这是被暴力没收的财产被盗剧院和作者。</a:t>
            </a:r>
          </a:p>
          <a:p>
            <a:endParaRPr lang="en-US" sz="1000" dirty="0"/>
          </a:p>
          <a:p>
            <a:r>
              <a:rPr lang="zh-CN" altLang="en-US" sz="1000" dirty="0"/>
              <a:t>不相信如此厚颜无耻和疯狂，作者跑到剧院。 在那里，各方都向他证实了这一点。 大臣确实是凭借他的权威，他作为大臣的神圣权利下达了上述命令。 部长不必说明理由。 部长夺走了他的权利。 所缺少的只是把他，这位诗人，关进巴士底狱。 目瞪口呆的法国喜剧院仍想与部长采取措施，扭转这一奇怪的决定。 但努力是徒劳的。 部长会议当天召开会议。 二十三日，只是大臣的命令； </a:t>
            </a:r>
            <a:r>
              <a:rPr lang="en-US" altLang="zh-CN" sz="1000" dirty="0"/>
              <a:t>24</a:t>
            </a:r>
            <a:r>
              <a:rPr lang="zh-CN" altLang="en-US" sz="1000" dirty="0"/>
              <a:t>日成为部委之一。 </a:t>
            </a:r>
            <a:r>
              <a:rPr lang="en-US" altLang="zh-CN" sz="1000" dirty="0"/>
              <a:t>23</a:t>
            </a:r>
            <a:r>
              <a:rPr lang="zh-CN" altLang="en-US" sz="1000" dirty="0"/>
              <a:t>日，该剧只是暂停演出； </a:t>
            </a:r>
            <a:r>
              <a:rPr lang="en-US" altLang="zh-CN" sz="1000" dirty="0"/>
              <a:t>24 </a:t>
            </a:r>
            <a:r>
              <a:rPr lang="zh-CN" altLang="en-US" sz="1000" dirty="0"/>
              <a:t>日，他们终于被禁止了。 剧院甚至被勒令从其公告中删除可怕的四个字：“</a:t>
            </a:r>
            <a:r>
              <a:rPr lang="en-US" altLang="zh-CN" sz="1000" dirty="0"/>
              <a:t>Le </a:t>
            </a:r>
            <a:r>
              <a:rPr lang="en-US" altLang="zh-CN" sz="1000" dirty="0" err="1"/>
              <a:t>roi</a:t>
            </a:r>
            <a:r>
              <a:rPr lang="en-US" altLang="zh-CN" sz="1000" dirty="0"/>
              <a:t> </a:t>
            </a:r>
            <a:r>
              <a:rPr lang="en-US" altLang="zh-CN" sz="1000" dirty="0" err="1"/>
              <a:t>s'a</a:t>
            </a:r>
            <a:r>
              <a:rPr lang="en-US" altLang="zh-CN" sz="1000" dirty="0"/>
              <a:t> muse”</a:t>
            </a:r>
            <a:r>
              <a:rPr lang="zh-CN" altLang="en-US" sz="1000" dirty="0"/>
              <a:t>。 不幸的法兰西剧院也被迫不得抱怨或对此只字不提。 也许反对这种专制主义会很好、忠诚和高尚。 但是影院不敢。 害怕失去特权 </a:t>
            </a:r>
            <a:r>
              <a:rPr lang="en-US" altLang="zh-CN" sz="1000" dirty="0"/>
              <a:t>[</a:t>
            </a:r>
            <a:r>
              <a:rPr lang="zh-CN" altLang="en-US" sz="1000" dirty="0"/>
              <a:t>补贴，</a:t>
            </a:r>
            <a:r>
              <a:rPr lang="en-US" altLang="zh-CN" sz="1000" dirty="0"/>
              <a:t>BW </a:t>
            </a:r>
            <a:r>
              <a:rPr lang="zh-CN" altLang="en-US" sz="1000" dirty="0"/>
              <a:t>的注解</a:t>
            </a:r>
            <a:r>
              <a:rPr lang="en-US" altLang="zh-CN" sz="1000" dirty="0"/>
              <a:t>] </a:t>
            </a:r>
            <a:r>
              <a:rPr lang="zh-CN" altLang="en-US" sz="1000" dirty="0"/>
              <a:t>将他们变成农奴和臣民，需要怜悯利息和契约、太监和死人</a:t>
            </a:r>
            <a:endParaRPr lang="en-US" altLang="zh-CN" sz="1000" dirty="0"/>
          </a:p>
          <a:p>
            <a:endParaRPr lang="en-US" sz="1000" dirty="0"/>
          </a:p>
          <a:p>
            <a:r>
              <a:rPr lang="zh-CN" altLang="en-US" sz="1000" dirty="0"/>
              <a:t>作者仍然并且应该继续被排除在剧院的脚步之外。 作为诗人，他不依赖任何大臣。 他作为自由撰稿人的职责禁止他提出请求和请愿，而他可能被建议为了自己的利益而这样做。 向权力请求怜悯就是接受它。 自由和财产不是反对室的东西。 权利不被视为恩惠。 这种索赔是在部长面前提出的。 该权利是在全国范围内提出的。 所以它是针对国家的。 伸张正义的途径有两种：舆论和法庭。 他两者都选。 在舆论中，庭审已经定案，胜诉了。 在此，作者衷心感谢所有严肃独立的文艺界人士，在这个场合给予他许多同情和亲切。 他提前指望得到他们的支持。 他知道，既然这是一场争取思想自由的斗争，他就不会孤军奋战。</a:t>
            </a:r>
            <a:endParaRPr lang="en-US" sz="1000" dirty="0"/>
          </a:p>
        </p:txBody>
      </p:sp>
    </p:spTree>
    <p:extLst>
      <p:ext uri="{BB962C8B-B14F-4D97-AF65-F5344CB8AC3E}">
        <p14:creationId xmlns:p14="http://schemas.microsoft.com/office/powerpoint/2010/main" val="4043671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1393463"/>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zh-CN" altLang="en-US" sz="1000" dirty="0">
                <a:latin typeface="DengXian (Textkörper)"/>
              </a:rPr>
              <a:t>而且，顺便说一句，当局在相当懦弱的计算中，想象他们在这件事上有一个帮手，一直到反对派的行列：长期以来围绕作者展开的激烈的文学辩论。 人们认为仇恨在文学问题上比在政治问题上更为顽固，因为前者基于内心，而后者仅基于利益。 然而，权力是错误的。 他们的残暴行为激怒了各个领域的正直人。 笔者看到之前对他猛烈攻击的人都站在了自己的一边，反抗专横和不公。 如果偶然地，一些根深蒂固的仇恨挥之不去，有关个人现在会对他们为权力提供的临时帮助感到后悔。 作者的反对者中的每一个正直和忠诚的人都来与他握手，甚至冒着政治斗争一结束，文学斗争就会重新开始的危险。 在法国，被追逐的人除了追逐者之外没有敌人。 既然我们已经说明了部长令是多么可耻、令人发指和在法律上是不可能的，让我们屈尊花点时间将其作为事实进行讨论，并找出它由哪些要素组成。 出现的第一个问题</a:t>
            </a:r>
            <a:r>
              <a:rPr lang="en-US" altLang="zh-CN" sz="1000" dirty="0">
                <a:latin typeface="DengXian (Textkörper)"/>
              </a:rPr>
              <a:t>——</a:t>
            </a:r>
            <a:r>
              <a:rPr lang="zh-CN" altLang="en-US" sz="1000" dirty="0">
                <a:latin typeface="DengXian (Textkörper)"/>
              </a:rPr>
              <a:t>没有人会问过它</a:t>
            </a:r>
            <a:r>
              <a:rPr lang="en-US" altLang="zh-CN" sz="1000" dirty="0">
                <a:latin typeface="DengXian (Textkörper)"/>
              </a:rPr>
              <a:t>——</a:t>
            </a:r>
            <a:r>
              <a:rPr lang="zh-CN" altLang="en-US" sz="1000" dirty="0">
                <a:latin typeface="DengXian (Textkörper)"/>
              </a:rPr>
              <a:t>：采取这种措施的动机可能是什么</a:t>
            </a:r>
            <a:endParaRPr lang="en-US" altLang="zh-CN" sz="1000" dirty="0">
              <a:latin typeface="DengXian (Textkörper)"/>
            </a:endParaRPr>
          </a:p>
          <a:p>
            <a:endParaRPr lang="en-US" sz="1000" dirty="0">
              <a:latin typeface="DengXian (Textkörper)"/>
            </a:endParaRPr>
          </a:p>
          <a:p>
            <a:r>
              <a:rPr lang="zh-CN" altLang="en-US" sz="1000" dirty="0"/>
              <a:t>不得不说，因为这不是这个奇怪事件的最不奇怪的细节，现在和将来有一天会关心我们这些小人物和我们的小事：似乎我们的审查员声称在道德上冒犯了“</a:t>
            </a:r>
            <a:r>
              <a:rPr lang="en-US" altLang="zh-CN" sz="1000" dirty="0"/>
              <a:t>Le </a:t>
            </a:r>
            <a:r>
              <a:rPr lang="en-US" altLang="zh-CN" sz="1000" dirty="0" err="1"/>
              <a:t>roi</a:t>
            </a:r>
            <a:r>
              <a:rPr lang="en-US" altLang="zh-CN" sz="1000" dirty="0"/>
              <a:t>”</a:t>
            </a:r>
            <a:r>
              <a:rPr lang="zh-CN" altLang="en-US" sz="1000" dirty="0"/>
              <a:t>开玩笑吧”； 这出戏激怒了宪兵的体面； </a:t>
            </a:r>
            <a:r>
              <a:rPr lang="en-US" altLang="zh-CN" sz="1000" dirty="0" err="1"/>
              <a:t>Léotaud</a:t>
            </a:r>
            <a:r>
              <a:rPr lang="en-US" altLang="zh-CN" sz="1000" dirty="0"/>
              <a:t> Brigade </a:t>
            </a:r>
            <a:r>
              <a:rPr lang="zh-CN" altLang="en-US" sz="1000" dirty="0"/>
              <a:t>在那里，发现它下流； 副局蒙住了眼睛； </a:t>
            </a:r>
            <a:r>
              <a:rPr lang="en-US" altLang="zh-CN" sz="1000" dirty="0"/>
              <a:t>Mon sieur </a:t>
            </a:r>
            <a:r>
              <a:rPr lang="en-US" altLang="zh-CN" sz="1000" dirty="0" err="1"/>
              <a:t>Vidocq</a:t>
            </a:r>
            <a:r>
              <a:rPr lang="en-US" altLang="zh-CN" sz="1000" dirty="0"/>
              <a:t> [</a:t>
            </a:r>
            <a:r>
              <a:rPr lang="zh-CN" altLang="en-US" sz="1000" dirty="0"/>
              <a:t>前安全警察局长</a:t>
            </a:r>
            <a:r>
              <a:rPr lang="en-US" altLang="zh-CN" sz="1000" dirty="0"/>
              <a:t>]</a:t>
            </a:r>
            <a:r>
              <a:rPr lang="zh-CN" altLang="en-US" sz="1000" dirty="0"/>
              <a:t>脸红了。 最后，审查员传递给警方的口号已经在我们周围结结巴巴了几天，在这里非常清楚：这部剧是不道德的。 </a:t>
            </a:r>
            <a:r>
              <a:rPr lang="en-US" altLang="zh-CN" sz="1000" dirty="0"/>
              <a:t>– </a:t>
            </a:r>
            <a:r>
              <a:rPr lang="zh-CN" altLang="en-US" sz="1000" dirty="0"/>
              <a:t>糟糕，先生们和主人，在这一点上安静。 然而，让我们来谈谈这件事</a:t>
            </a:r>
            <a:r>
              <a:rPr lang="en-US" altLang="zh-CN" sz="1000" dirty="0"/>
              <a:t>——</a:t>
            </a:r>
            <a:r>
              <a:rPr lang="zh-CN" altLang="en-US" sz="1000" dirty="0"/>
              <a:t>不是与警察讨论，作为一个坦率的人，我拒绝与他们讨论此类问题，而是与少数受人尊敬和尽职尽责的人讨论，他们通过传闻或模糊的想象，被表演允许分享这种观点，对于被指控诗人的名字可能已经足够的反驳。 该剧将于今日印制。 如果您还没有看过表演，请阅读它。 如果你在那里，再读一遍。 你还记得这场表演与其说是表演，不如说是一场战斗，有点像蒙特赫里之战（让我们通过这个有点雄心勃勃的比较），巴黎人和勃艮第人都声称“取得了胜利”。，正如马修 </a:t>
            </a:r>
            <a:r>
              <a:rPr lang="en-US" altLang="zh-CN" sz="1000" dirty="0"/>
              <a:t>[</a:t>
            </a:r>
            <a:r>
              <a:rPr lang="zh-CN" altLang="en-US" sz="1000" dirty="0"/>
              <a:t>编年史家马修</a:t>
            </a:r>
            <a:r>
              <a:rPr lang="en-US" altLang="zh-CN" sz="1000" dirty="0" err="1"/>
              <a:t>d'Escouchy</a:t>
            </a:r>
            <a:r>
              <a:rPr lang="zh-CN" altLang="en-US" sz="1000" dirty="0"/>
              <a:t>，</a:t>
            </a:r>
            <a:r>
              <a:rPr lang="en-US" altLang="zh-CN" sz="1000" dirty="0"/>
              <a:t>BW </a:t>
            </a:r>
            <a:r>
              <a:rPr lang="zh-CN" altLang="en-US" sz="1000" dirty="0"/>
              <a:t>的注释</a:t>
            </a:r>
            <a:r>
              <a:rPr lang="en-US" altLang="zh-CN" sz="1000" dirty="0"/>
              <a:t>] </a:t>
            </a:r>
            <a:r>
              <a:rPr lang="zh-CN" altLang="en-US" sz="1000" dirty="0"/>
              <a:t>说。</a:t>
            </a:r>
            <a:endParaRPr lang="en-US" altLang="zh-CN" sz="1000" dirty="0">
              <a:latin typeface="DengXian (Textkörper)"/>
            </a:endParaRPr>
          </a:p>
          <a:p>
            <a:endParaRPr lang="en-US" sz="1000" dirty="0">
              <a:latin typeface="DengXian (Textkörper)"/>
            </a:endParaRPr>
          </a:p>
          <a:p>
            <a:r>
              <a:rPr lang="zh-CN" altLang="en-US" sz="1000" dirty="0"/>
              <a:t>剧情不道德？ 你这么认为吗？ 是从头开始吗？ 这是基础知识：</a:t>
            </a:r>
            <a:r>
              <a:rPr lang="en-US" altLang="zh-CN" sz="1000" dirty="0"/>
              <a:t>Triboulet [</a:t>
            </a:r>
            <a:r>
              <a:rPr lang="zh-CN" altLang="en-US" sz="1000" dirty="0"/>
              <a:t>在歌剧 </a:t>
            </a:r>
            <a:r>
              <a:rPr lang="en-US" altLang="zh-CN" sz="1000" dirty="0"/>
              <a:t>Rigoletto </a:t>
            </a:r>
            <a:r>
              <a:rPr lang="zh-CN" altLang="en-US" sz="1000" dirty="0"/>
              <a:t>中，</a:t>
            </a:r>
            <a:r>
              <a:rPr lang="en-US" altLang="zh-CN" sz="1000" dirty="0"/>
              <a:t>NB BW] </a:t>
            </a:r>
            <a:r>
              <a:rPr lang="zh-CN" altLang="en-US" sz="1000" dirty="0"/>
              <a:t>是畸形的，</a:t>
            </a:r>
            <a:r>
              <a:rPr lang="en-US" altLang="zh-CN" sz="1000" dirty="0"/>
              <a:t>Triboulet </a:t>
            </a:r>
            <a:r>
              <a:rPr lang="zh-CN" altLang="en-US" sz="1000" dirty="0"/>
              <a:t>病了，</a:t>
            </a:r>
            <a:r>
              <a:rPr lang="en-US" altLang="zh-CN" sz="1000" dirty="0"/>
              <a:t>Triboulet </a:t>
            </a:r>
            <a:r>
              <a:rPr lang="zh-CN" altLang="en-US" sz="1000" dirty="0"/>
              <a:t>是宫廷小丑； 三重不幸使他生气。 </a:t>
            </a:r>
            <a:r>
              <a:rPr lang="en-US" altLang="zh-CN" sz="1000" dirty="0"/>
              <a:t>Triboulet </a:t>
            </a:r>
            <a:r>
              <a:rPr lang="zh-CN" altLang="en-US" sz="1000" dirty="0"/>
              <a:t>讨厌国王，因为他是国王，讨厌领主，因为他们是领主，讨厌人民，因为并非所有人都有驼峰。 他唯一的消遣就是不断地与国王对抗，以最弱的方式压垮最弱的人。 他破坏国王，败坏他，使他迟钝； 他驱使他走向暴政、无知和罪恶； 他将他释放到所有贵族家庭，</a:t>
            </a:r>
            <a:endParaRPr lang="en-US" sz="1000" dirty="0"/>
          </a:p>
        </p:txBody>
      </p:sp>
      <p:pic>
        <p:nvPicPr>
          <p:cNvPr id="3" name="Grafik 2">
            <a:extLst>
              <a:ext uri="{FF2B5EF4-FFF2-40B4-BE49-F238E27FC236}">
                <a16:creationId xmlns:a16="http://schemas.microsoft.com/office/drawing/2014/main" id="{0E80D7FA-A3D5-11C2-8706-68ED762333BA}"/>
              </a:ext>
            </a:extLst>
          </p:cNvPr>
          <p:cNvPicPr>
            <a:picLocks noChangeAspect="1"/>
          </p:cNvPicPr>
          <p:nvPr/>
        </p:nvPicPr>
        <p:blipFill>
          <a:blip r:embed="rId2"/>
          <a:stretch>
            <a:fillRect/>
          </a:stretch>
        </p:blipFill>
        <p:spPr>
          <a:xfrm>
            <a:off x="957095" y="115707"/>
            <a:ext cx="2867025" cy="1162050"/>
          </a:xfrm>
          <a:prstGeom prst="rect">
            <a:avLst/>
          </a:prstGeom>
        </p:spPr>
      </p:pic>
      <p:sp>
        <p:nvSpPr>
          <p:cNvPr id="5" name="Textfeld 4">
            <a:extLst>
              <a:ext uri="{FF2B5EF4-FFF2-40B4-BE49-F238E27FC236}">
                <a16:creationId xmlns:a16="http://schemas.microsoft.com/office/drawing/2014/main" id="{63AA4EC6-5FE8-B7B5-0FD9-0A1DABA5121E}"/>
              </a:ext>
            </a:extLst>
          </p:cNvPr>
          <p:cNvSpPr txBox="1"/>
          <p:nvPr/>
        </p:nvSpPr>
        <p:spPr>
          <a:xfrm>
            <a:off x="4691449" y="0"/>
            <a:ext cx="5225378" cy="7017306"/>
          </a:xfrm>
          <a:prstGeom prst="rect">
            <a:avLst/>
          </a:prstGeom>
          <a:noFill/>
        </p:spPr>
        <p:txBody>
          <a:bodyPr wrap="square">
            <a:spAutoFit/>
          </a:bodyPr>
          <a:lstStyle/>
          <a:p>
            <a:r>
              <a:rPr lang="zh-CN" altLang="en-US" sz="1000" dirty="0"/>
              <a:t>不断向他展示引诱的妻子，绑架的姐妹，羞辱的女儿。 特里布莱特手中的王者，不过是一个无所不能的跳跃者，粉碎了傻瓜让他在他们中间玩耍的所有存在。 一天，在一个节日中，当三重奏敦促国王从德科塞先生</a:t>
            </a:r>
            <a:r>
              <a:rPr lang="en-US" altLang="zh-CN" sz="1000" dirty="0"/>
              <a:t>[</a:t>
            </a:r>
            <a:r>
              <a:rPr lang="zh-CN" altLang="en-US" sz="1000" dirty="0"/>
              <a:t>在歌剧伯爵和伯爵夫人，</a:t>
            </a:r>
            <a:r>
              <a:rPr lang="en-US" altLang="zh-CN" sz="1000" dirty="0"/>
              <a:t>NB BW]</a:t>
            </a:r>
            <a:r>
              <a:rPr lang="zh-CN" altLang="en-US" sz="1000" dirty="0"/>
              <a:t>，圣瓦利尔先生</a:t>
            </a:r>
            <a:r>
              <a:rPr lang="en-US" altLang="zh-CN" sz="1000" dirty="0"/>
              <a:t>[</a:t>
            </a:r>
            <a:r>
              <a:rPr lang="zh-CN" altLang="en-US" sz="1000" dirty="0"/>
              <a:t>在歌剧蒙特罗内， </a:t>
            </a:r>
            <a:r>
              <a:rPr lang="en-US" altLang="zh-CN" sz="1000" dirty="0"/>
              <a:t>NB BW] </a:t>
            </a:r>
            <a:r>
              <a:rPr lang="zh-CN" altLang="en-US" sz="1000" dirty="0"/>
              <a:t>向国王大声指责他侮辱了黛安</a:t>
            </a:r>
            <a:r>
              <a:rPr lang="en-US" altLang="zh-CN" sz="1000" dirty="0"/>
              <a:t>·</a:t>
            </a:r>
            <a:r>
              <a:rPr lang="zh-CN" altLang="en-US" sz="1000" dirty="0"/>
              <a:t>德</a:t>
            </a:r>
            <a:r>
              <a:rPr lang="en-US" altLang="zh-CN" sz="1000" dirty="0"/>
              <a:t>·</a:t>
            </a:r>
            <a:r>
              <a:rPr lang="zh-CN" altLang="en-US" sz="1000" dirty="0"/>
              <a:t>普瓦捷 </a:t>
            </a:r>
            <a:r>
              <a:rPr lang="en-US" altLang="zh-CN" sz="1000" dirty="0"/>
              <a:t>(Diane de Poitiers)</a:t>
            </a:r>
            <a:r>
              <a:rPr lang="zh-CN" altLang="en-US" sz="1000" dirty="0"/>
              <a:t>。 这位被国王带走女儿的父亲受到特里布莱的嘲笑和侮辱。 父亲举起手臂诅咒 </a:t>
            </a:r>
            <a:r>
              <a:rPr lang="en-US" altLang="zh-CN" sz="1000" dirty="0"/>
              <a:t>Triboulet</a:t>
            </a:r>
            <a:r>
              <a:rPr lang="zh-CN" altLang="en-US" sz="1000" dirty="0"/>
              <a:t>。 整部作品由此展开。 真正的物品是圣瓦利埃先生的诅咒。 听着，你在第二幕。这个诅咒落在谁身上？ 给宫廷小丑 </a:t>
            </a:r>
            <a:r>
              <a:rPr lang="en-US" altLang="zh-CN" sz="1000" dirty="0"/>
              <a:t>Triboulet</a:t>
            </a:r>
            <a:r>
              <a:rPr lang="zh-CN" altLang="en-US" sz="1000" dirty="0"/>
              <a:t>？ 不 对于身为父亲的特里布莱特来说，他有一颗心和一个女儿。 </a:t>
            </a:r>
            <a:r>
              <a:rPr lang="en-US" altLang="zh-CN" sz="1000" dirty="0"/>
              <a:t>Triboulet </a:t>
            </a:r>
            <a:r>
              <a:rPr lang="zh-CN" altLang="en-US" sz="1000" dirty="0"/>
              <a:t>世上只有这个女儿； 他把她藏在无人的视线中，在一个荒凉的街区，在一所孤独的房子里。 他越是在整个城市传播放荡和罪恶的传染病，他就越孤立和封闭他的女儿。 他以纯真、信仰和体面的方式抚养他的孩子。 他最大的恐惧是她会成为邪恶的牺牲品，因为他，邪恶的人，知道一个人遭受的痛苦有多大。 老人的诅咒击中了 </a:t>
            </a:r>
            <a:r>
              <a:rPr lang="en-US" altLang="zh-CN" sz="1000" dirty="0"/>
              <a:t>Triboulet </a:t>
            </a:r>
            <a:r>
              <a:rPr lang="zh-CN" altLang="en-US" sz="1000" dirty="0"/>
              <a:t>他在世界上唯一爱的东西：他的女儿。 </a:t>
            </a:r>
            <a:r>
              <a:rPr lang="en-US" altLang="zh-CN" sz="1000" dirty="0"/>
              <a:t>Triboulet </a:t>
            </a:r>
            <a:r>
              <a:rPr lang="zh-CN" altLang="en-US" sz="1000" dirty="0"/>
              <a:t>开车去绑架的同一个国王，</a:t>
            </a:r>
            <a:r>
              <a:rPr lang="en-US" altLang="zh-CN" sz="1000" dirty="0"/>
              <a:t>Triboulet </a:t>
            </a:r>
            <a:r>
              <a:rPr lang="zh-CN" altLang="en-US" sz="1000" dirty="0"/>
              <a:t>会绑架女儿。 傻瓜和圣瓦利埃先生一样命中注定。 后来，当他的女儿被勾引走失时，他试图设下圈套让国王为她报仇； 但他的女儿成了她的牺牲品。</a:t>
            </a:r>
            <a:endParaRPr lang="en-US" altLang="zh-CN" sz="1000" dirty="0"/>
          </a:p>
          <a:p>
            <a:endParaRPr lang="en-US" sz="1000" dirty="0"/>
          </a:p>
          <a:p>
            <a:r>
              <a:rPr lang="zh-CN" altLang="en-US" sz="1000" dirty="0"/>
              <a:t>因此，</a:t>
            </a:r>
            <a:r>
              <a:rPr lang="en-US" altLang="zh-CN" sz="1000" dirty="0"/>
              <a:t>Triboulet </a:t>
            </a:r>
            <a:r>
              <a:rPr lang="zh-CN" altLang="en-US" sz="1000" dirty="0"/>
              <a:t>有两个门徒，国王和女儿</a:t>
            </a:r>
            <a:r>
              <a:rPr lang="en-US" altLang="zh-CN" sz="1000" dirty="0"/>
              <a:t>——</a:t>
            </a:r>
            <a:r>
              <a:rPr lang="zh-CN" altLang="en-US" sz="1000" dirty="0"/>
              <a:t>国王，他训练她堕落，而他的女儿，他训练她成为美德。 一个让另一个失望。 他想为国王绑架德科塞夫人，但被绑架的是他的女儿。 他想谋杀国王为他的女儿报仇，但他杀死的是他的女儿。 惩罚不会中途停止； 黛安父亲的诅咒对布兰奇的父亲来说变成了现实</a:t>
            </a:r>
            <a:endParaRPr lang="en-US" sz="1000" dirty="0"/>
          </a:p>
          <a:p>
            <a:r>
              <a:rPr lang="zh-CN" altLang="en-US" sz="1000" dirty="0"/>
              <a:t>毫无疑问，我们不能决定这是否是一个戏剧性的想法，但它肯定是一个道德观念。 作者的其他作品之一是基于死亡。 有了这个，它就是天意。 如果这项工作在发明上是道德的，那么在执行上它会是不道德的吗？ 这样一来，这个问题似乎是多余的，但让我们看看。 第一幕和第二幕大概没什么不道德的，第三幕的情况让你震惊吗？ 看完这第三幕，老老实实地告诉我们，它给人的印象是不是很纯洁、善良、真诚呢？ 第四幕？ 从什么时候开始，国王不再允许在舞台上讨好旅馆的女仆了？ 无论是在历史上还是在戏剧中，这都不是什么新鲜事。 还有更好的。 历史允许我们向您展示弗朗索瓦一世在 </a:t>
            </a:r>
            <a:r>
              <a:rPr lang="en-US" altLang="zh-CN" sz="1000" dirty="0"/>
              <a:t>Rue du </a:t>
            </a:r>
            <a:r>
              <a:rPr lang="en-US" altLang="zh-CN" sz="1000" dirty="0" err="1"/>
              <a:t>Pélican</a:t>
            </a:r>
            <a:r>
              <a:rPr lang="en-US" altLang="zh-CN" sz="1000" dirty="0"/>
              <a:t> </a:t>
            </a:r>
            <a:r>
              <a:rPr lang="zh-CN" altLang="en-US" sz="1000" dirty="0"/>
              <a:t>的酒吧喝醉的情景。 带领国王去臭名昭著的地方也不是什么新鲜事。 在希腊古典戏剧中，它发生了； 它发生在浪漫戏剧的创造者莎士比亚身上，那又怎样？ 这部剧的作者没有做到。 他知道关于 </a:t>
            </a:r>
            <a:r>
              <a:rPr lang="en-US" altLang="zh-CN" sz="1000" dirty="0" err="1"/>
              <a:t>Saltabadil</a:t>
            </a:r>
            <a:r>
              <a:rPr lang="en-US" altLang="zh-CN" sz="1000" dirty="0"/>
              <a:t> </a:t>
            </a:r>
            <a:r>
              <a:rPr lang="zh-CN" altLang="en-US" sz="1000" dirty="0"/>
              <a:t>房子的所有记载。 但为什么要把他连话都没说出口的话塞到他嘴里？ 为什么他要越过一条在类似案件中已经存在而他根本没有越过的界线？ 这个饱受诟病的 </a:t>
            </a:r>
            <a:r>
              <a:rPr lang="en-US" altLang="zh-CN" sz="1000" dirty="0" err="1"/>
              <a:t>Bohé</a:t>
            </a:r>
            <a:r>
              <a:rPr lang="en-US" altLang="zh-CN" sz="1000" dirty="0"/>
              <a:t> </a:t>
            </a:r>
            <a:r>
              <a:rPr lang="en-US" altLang="zh-CN" sz="1000" dirty="0" err="1"/>
              <a:t>mienne</a:t>
            </a:r>
            <a:r>
              <a:rPr lang="en-US" altLang="zh-CN" sz="1000" dirty="0"/>
              <a:t> </a:t>
            </a:r>
            <a:r>
              <a:rPr lang="en-US" altLang="zh-CN" sz="1000" dirty="0" err="1"/>
              <a:t>Maguelonne</a:t>
            </a:r>
            <a:r>
              <a:rPr lang="en-US" altLang="zh-CN" sz="1000" dirty="0"/>
              <a:t> [</a:t>
            </a:r>
            <a:r>
              <a:rPr lang="zh-CN" altLang="en-US" sz="1000" dirty="0"/>
              <a:t>在歌剧 </a:t>
            </a:r>
            <a:r>
              <a:rPr lang="en-US" altLang="zh-CN" sz="1000" dirty="0"/>
              <a:t>Maddalena </a:t>
            </a:r>
            <a:r>
              <a:rPr lang="zh-CN" altLang="en-US" sz="1000" dirty="0"/>
              <a:t>中</a:t>
            </a:r>
            <a:r>
              <a:rPr lang="en-US" altLang="zh-CN" sz="1000" dirty="0"/>
              <a:t>] </a:t>
            </a:r>
            <a:r>
              <a:rPr lang="zh-CN" altLang="en-US" sz="1000" dirty="0"/>
              <a:t>肯定不比旧剧院的所有 </a:t>
            </a:r>
            <a:r>
              <a:rPr lang="en-US" altLang="zh-CN" sz="1000" dirty="0" err="1"/>
              <a:t>Lisettes</a:t>
            </a:r>
            <a:r>
              <a:rPr lang="en-US" altLang="zh-CN" sz="1000" dirty="0"/>
              <a:t> </a:t>
            </a:r>
            <a:r>
              <a:rPr lang="zh-CN" altLang="en-US" sz="1000" dirty="0"/>
              <a:t>和 </a:t>
            </a:r>
            <a:r>
              <a:rPr lang="en-US" altLang="zh-CN" sz="1000" dirty="0" err="1"/>
              <a:t>Martons</a:t>
            </a:r>
            <a:r>
              <a:rPr lang="en-US" altLang="zh-CN" sz="1000" dirty="0"/>
              <a:t> </a:t>
            </a:r>
            <a:r>
              <a:rPr lang="zh-CN" altLang="en-US" sz="1000" dirty="0"/>
              <a:t>更厚颜无耻。 </a:t>
            </a:r>
            <a:r>
              <a:rPr lang="en-US" altLang="zh-CN" sz="1000" dirty="0" err="1"/>
              <a:t>Saltabadil's</a:t>
            </a:r>
            <a:r>
              <a:rPr lang="en-US" altLang="zh-CN" sz="1000" dirty="0"/>
              <a:t> Hut </a:t>
            </a:r>
            <a:r>
              <a:rPr lang="zh-CN" altLang="en-US" sz="1000" dirty="0"/>
              <a:t>是一个客栈，一个酒馆，一个像 </a:t>
            </a:r>
            <a:r>
              <a:rPr lang="en-US" altLang="zh-CN" sz="1000" dirty="0"/>
              <a:t>La </a:t>
            </a:r>
            <a:r>
              <a:rPr lang="en-US" altLang="zh-CN" sz="1000" dirty="0" err="1"/>
              <a:t>Pomme</a:t>
            </a:r>
            <a:r>
              <a:rPr lang="en-US" altLang="zh-CN" sz="1000" dirty="0"/>
              <a:t> de Pin </a:t>
            </a:r>
            <a:r>
              <a:rPr lang="zh-CN" altLang="en-US" sz="1000" dirty="0"/>
              <a:t>一样的歌舞厅，一个可疑的客栈，对我来说是一个危险的地方，但不是妓院。 如果你愿意的话，这是一个黑暗、可怕、可怕的地方，但不是一个淫秽的地方。</a:t>
            </a:r>
            <a:endParaRPr lang="en-US" altLang="zh-CN" sz="1000" dirty="0"/>
          </a:p>
          <a:p>
            <a:endParaRPr lang="en-US" sz="1000" dirty="0"/>
          </a:p>
          <a:p>
            <a:r>
              <a:rPr lang="zh-CN" altLang="en-US" sz="1000" dirty="0"/>
              <a:t>风格的细节仍然存在。 读 作者接受了对他的风格的严格道德评判，这些人对朱丽叶的奶妈、奥菲莉亚的父亲、博马舍和雷格纳尔、巴黎女子学院和安菲特律翁、丹丹和斯加纳雷勒、以及来自 </a:t>
            </a:r>
            <a:r>
              <a:rPr lang="en-US" altLang="zh-CN" sz="1000" dirty="0"/>
              <a:t>» “</a:t>
            </a:r>
            <a:r>
              <a:rPr lang="zh-CN" altLang="en-US" sz="1000" dirty="0"/>
              <a:t>答尔丢夫”，当时也被指控不道德的“答尔丢夫”。 只有在重要的地方要清楚，他才相信他必须去，尽管有所有的风险和危险，但始终要严肃和适度。 他想要纯粹的艺术，而不是假正经。 那么，这就是 </a:t>
            </a:r>
            <a:r>
              <a:rPr lang="en-US" altLang="zh-CN" sz="1000" dirty="0" err="1"/>
              <a:t>Ministeri</a:t>
            </a:r>
            <a:r>
              <a:rPr lang="en-US" altLang="zh-CN" sz="1000" dirty="0"/>
              <a:t> </a:t>
            </a:r>
            <a:r>
              <a:rPr lang="zh-CN" altLang="en-US" sz="1000" dirty="0"/>
              <a:t>试图提出如此多指控的戏剧！ 这种不道德，这种淫荡，在这里暴露无遗。 多么无情！ 权力有其隐藏的理由来积累尽可能多的对“</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的偏见。 她希望观众在不听的情况下扼杀这首曲子，因为一些想象中的冒犯，就像奥赛罗扼杀苔丝狄蒙娜一样。 诚实的伊阿古！ 但由于事实证明奥瑟罗并没有勒死苔丝狄蒙娜，伊阿古便揭下面具亲自动手，演出后的第二天，该剧就被下令禁播。</a:t>
            </a:r>
            <a:endParaRPr lang="en-US" sz="1000" dirty="0"/>
          </a:p>
          <a:p>
            <a:endParaRPr lang="en-US" sz="1000" dirty="0"/>
          </a:p>
        </p:txBody>
      </p:sp>
    </p:spTree>
    <p:extLst>
      <p:ext uri="{BB962C8B-B14F-4D97-AF65-F5344CB8AC3E}">
        <p14:creationId xmlns:p14="http://schemas.microsoft.com/office/powerpoint/2010/main" val="340150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188054" y="120736"/>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921729" y="120736"/>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188054" y="1473286"/>
            <a:ext cx="4955058" cy="5478423"/>
          </a:xfrm>
          <a:prstGeom prst="rect">
            <a:avLst/>
          </a:prstGeom>
          <a:noFill/>
        </p:spPr>
        <p:txBody>
          <a:bodyPr wrap="square">
            <a:spAutoFit/>
          </a:bodyPr>
          <a:lstStyle/>
          <a:p>
            <a:pPr algn="ctr"/>
            <a:r>
              <a:rPr lang="en-US" sz="1000" b="1" dirty="0" err="1"/>
              <a:t>自由和愚蠢的限制</a:t>
            </a:r>
            <a:endParaRPr lang="en-US" sz="1000" b="1" dirty="0"/>
          </a:p>
          <a:p>
            <a:endParaRPr lang="en-US" sz="1000" dirty="0"/>
          </a:p>
          <a:p>
            <a:pPr algn="just"/>
            <a:r>
              <a:rPr lang="zh-CN" altLang="en-US" sz="1000" dirty="0"/>
              <a:t>克多</a:t>
            </a:r>
            <a:r>
              <a:rPr lang="en-US" altLang="zh-CN" sz="1000" dirty="0"/>
              <a:t>·</a:t>
            </a:r>
            <a:r>
              <a:rPr lang="zh-CN" altLang="en-US" sz="1000" dirty="0"/>
              <a:t>雨果几乎无法预见到 </a:t>
            </a:r>
            <a:r>
              <a:rPr lang="en-US" altLang="zh-CN" sz="1000" dirty="0"/>
              <a:t>1832 </a:t>
            </a:r>
            <a:r>
              <a:rPr lang="zh-CN" altLang="en-US" sz="1000" dirty="0"/>
              <a:t>年“</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的首演会导致一场戏剧丑闻，并立即禁止该剧，至少在内容方面是这样。 最后，在 </a:t>
            </a:r>
            <a:r>
              <a:rPr lang="en-US" altLang="zh-CN" sz="1000" dirty="0"/>
              <a:t>1830 </a:t>
            </a:r>
            <a:r>
              <a:rPr lang="zh-CN" altLang="en-US" sz="1000" dirty="0"/>
              <a:t>年七月革命之后，随着“资产阶级国王”路易</a:t>
            </a:r>
            <a:r>
              <a:rPr lang="en-US" altLang="zh-CN" sz="1000" dirty="0"/>
              <a:t>·</a:t>
            </a:r>
            <a:r>
              <a:rPr lang="zh-CN" altLang="en-US" sz="1000" dirty="0"/>
              <a:t>菲利普的登基，资产阶级取得了胜利； 因此，在剧院舞台上将国王描绘成一个堕落的角色几乎没有什么可说的</a:t>
            </a:r>
            <a:r>
              <a:rPr lang="en-US" altLang="zh-CN" sz="1000" dirty="0"/>
              <a:t>——</a:t>
            </a:r>
            <a:r>
              <a:rPr lang="zh-CN" altLang="en-US" sz="1000" dirty="0"/>
              <a:t>即使首映地点，即今天的法国喜剧院，在卢浮宫的视线范围内，卢浮宫曾经是拿破仑的皇家住所， 成立。 此外，弗朗索瓦一世，雨果统治者的榜样，是一位基本上被遗忘的国王</a:t>
            </a:r>
            <a:r>
              <a:rPr lang="en-US" altLang="zh-CN" sz="1000" dirty="0"/>
              <a:t>——</a:t>
            </a:r>
            <a:r>
              <a:rPr lang="zh-CN" altLang="en-US" sz="1000" dirty="0"/>
              <a:t>人们会认为，没有什么值得惊慌的，即使雨果戏剧的反响表明并非如此。 历史上的弗朗索瓦一世生活在大约 </a:t>
            </a:r>
            <a:r>
              <a:rPr lang="en-US" altLang="zh-CN" sz="1000" dirty="0"/>
              <a:t>300 </a:t>
            </a:r>
            <a:r>
              <a:rPr lang="zh-CN" altLang="en-US" sz="1000" dirty="0"/>
              <a:t>年前，从 </a:t>
            </a:r>
            <a:r>
              <a:rPr lang="en-US" altLang="zh-CN" sz="1000" dirty="0"/>
              <a:t>1494 </a:t>
            </a:r>
            <a:r>
              <a:rPr lang="zh-CN" altLang="en-US" sz="1000" dirty="0"/>
              <a:t>年到 </a:t>
            </a:r>
            <a:r>
              <a:rPr lang="en-US" altLang="zh-CN" sz="1000" dirty="0"/>
              <a:t>1547 </a:t>
            </a:r>
            <a:r>
              <a:rPr lang="zh-CN" altLang="en-US" sz="1000" dirty="0"/>
              <a:t>年，并于 </a:t>
            </a:r>
            <a:r>
              <a:rPr lang="en-US" altLang="zh-CN" sz="1000" dirty="0"/>
              <a:t>1515 </a:t>
            </a:r>
            <a:r>
              <a:rPr lang="zh-CN" altLang="en-US" sz="1000" dirty="0"/>
              <a:t>年登上法国王位。 它是文艺复兴时期典型的统治者，在其统治期间发生了多次（而且大多不成功）军事冲突，但也是一个自由派人物。 事实证明，弗朗索瓦是艺术的赞助人，并拥护达芬奇和本韦努托切利尼等艺术家。 他的画作收藏构成了现在卢浮宫的基础。 据说他很爱运动，有一次甚至在决斗中击败了英国国王亨利八世。 他的美貌也被报道。 然而，除了他的妻子和两个情妇（这在当时是完全正常的）之外，他还勾引了许多其他女性这一事实是相当推测的。 这个谣言的起因是在卢瓦尔河畔尚博尔城堡的皇家卧室的窗户上刻了一副对联</a:t>
            </a:r>
            <a:r>
              <a:rPr lang="en-US" altLang="zh-CN" sz="1000" dirty="0"/>
              <a:t>——</a:t>
            </a:r>
            <a:r>
              <a:rPr lang="zh-CN" altLang="en-US" sz="1000" dirty="0"/>
              <a:t>据称是弗朗索瓦本人所为：</a:t>
            </a:r>
            <a:r>
              <a:rPr lang="en-US" altLang="zh-CN" sz="1000" dirty="0"/>
              <a:t>»</a:t>
            </a:r>
            <a:r>
              <a:rPr lang="en-US" altLang="zh-CN" sz="1000" dirty="0" err="1"/>
              <a:t>Souvent</a:t>
            </a:r>
            <a:r>
              <a:rPr lang="en-US" altLang="zh-CN" sz="1000" dirty="0"/>
              <a:t> femme </a:t>
            </a:r>
            <a:r>
              <a:rPr lang="en-US" altLang="zh-CN" sz="1000" dirty="0" err="1"/>
              <a:t>varie</a:t>
            </a:r>
            <a:r>
              <a:rPr lang="zh-CN" altLang="en-US" sz="1000" dirty="0"/>
              <a:t>。 </a:t>
            </a:r>
            <a:r>
              <a:rPr lang="en-US" altLang="zh-CN" sz="1000" dirty="0"/>
              <a:t>/ Bien </a:t>
            </a:r>
            <a:r>
              <a:rPr lang="en-US" altLang="zh-CN" sz="1000" dirty="0" err="1"/>
              <a:t>fol</a:t>
            </a:r>
            <a:r>
              <a:rPr lang="en-US" altLang="zh-CN" sz="1000" dirty="0"/>
              <a:t> </a:t>
            </a:r>
            <a:r>
              <a:rPr lang="en-US" altLang="zh-CN" sz="1000" dirty="0" err="1"/>
              <a:t>est</a:t>
            </a:r>
            <a:r>
              <a:rPr lang="en-US" altLang="zh-CN" sz="1000" dirty="0"/>
              <a:t> qui </a:t>
            </a:r>
            <a:r>
              <a:rPr lang="en-US" altLang="zh-CN" sz="1000" dirty="0" err="1"/>
              <a:t>s'y</a:t>
            </a:r>
            <a:r>
              <a:rPr lang="en-US" altLang="zh-CN" sz="1000" dirty="0"/>
              <a:t> fie!«</a:t>
            </a:r>
            <a:r>
              <a:rPr lang="zh-CN" altLang="en-US" sz="1000" dirty="0"/>
              <a:t>（</a:t>
            </a:r>
            <a:r>
              <a:rPr lang="en-US" altLang="zh-CN" sz="1000" dirty="0"/>
              <a:t>»</a:t>
            </a:r>
            <a:r>
              <a:rPr lang="zh-CN" altLang="en-US" sz="1000" dirty="0"/>
              <a:t>女人常常摇摆不定。</a:t>
            </a:r>
            <a:r>
              <a:rPr lang="en-US" altLang="zh-CN" sz="1000" dirty="0"/>
              <a:t>/</a:t>
            </a:r>
            <a:r>
              <a:rPr lang="zh-CN" altLang="en-US" sz="1000" dirty="0"/>
              <a:t>任何信任她们的人都是傻瓜！</a:t>
            </a:r>
            <a:r>
              <a:rPr lang="en-US" altLang="zh-CN" sz="1000" dirty="0"/>
              <a:t>«</a:t>
            </a:r>
            <a:r>
              <a:rPr lang="zh-CN" altLang="en-US" sz="1000" dirty="0"/>
              <a:t>）雨果在参观城堡时也注意到了这些台词，并将它们原封不动地融入了他的戏剧文本中</a:t>
            </a:r>
            <a:r>
              <a:rPr lang="en-US" altLang="zh-CN" sz="1000" dirty="0"/>
              <a:t>——</a:t>
            </a:r>
            <a:r>
              <a:rPr lang="zh-CN" altLang="en-US" sz="1000" dirty="0"/>
              <a:t>但是只是作为“</a:t>
            </a:r>
            <a:r>
              <a:rPr lang="en-US" altLang="zh-CN" sz="1000" dirty="0"/>
              <a:t>La donna è mobile”</a:t>
            </a:r>
            <a:r>
              <a:rPr lang="zh-CN" altLang="en-US" sz="1000" dirty="0"/>
              <a:t>，他们才变得举世闻名</a:t>
            </a:r>
            <a:endParaRPr lang="en-US" altLang="zh-CN" sz="1000" dirty="0"/>
          </a:p>
          <a:p>
            <a:r>
              <a:rPr lang="zh-CN" altLang="en-US" sz="1000" dirty="0"/>
              <a:t>另一方面，有可靠证据表明在弗朗索瓦的宫廷里有一个名叫特里布莱特的小丑，他的真名是尼古拉斯</a:t>
            </a:r>
            <a:r>
              <a:rPr lang="en-US" altLang="zh-CN" sz="1000" dirty="0"/>
              <a:t>·</a:t>
            </a:r>
            <a:r>
              <a:rPr lang="zh-CN" altLang="en-US" sz="1000" dirty="0"/>
              <a:t>费里亚尔（</a:t>
            </a:r>
            <a:r>
              <a:rPr lang="en-US" altLang="zh-CN" sz="1000" dirty="0"/>
              <a:t>1479-1538 </a:t>
            </a:r>
            <a:r>
              <a:rPr lang="zh-CN" altLang="en-US" sz="1000" dirty="0"/>
              <a:t>年），他已经为弗朗索瓦的前任服务。 这幅 </a:t>
            </a:r>
            <a:r>
              <a:rPr lang="en-US" altLang="zh-CN" sz="1000" dirty="0"/>
              <a:t>Triboulet </a:t>
            </a:r>
            <a:r>
              <a:rPr lang="zh-CN" altLang="en-US" sz="1000" dirty="0"/>
              <a:t>非常有名，以至于它进入了弗朗索瓦</a:t>
            </a:r>
            <a:r>
              <a:rPr lang="en-US" altLang="zh-CN" sz="1000" dirty="0"/>
              <a:t>·</a:t>
            </a:r>
            <a:r>
              <a:rPr lang="zh-CN" altLang="en-US" sz="1000" dirty="0"/>
              <a:t>拉伯雷 </a:t>
            </a:r>
            <a:r>
              <a:rPr lang="en-US" altLang="zh-CN" sz="1000" dirty="0"/>
              <a:t>(François Rabelais) </a:t>
            </a:r>
            <a:r>
              <a:rPr lang="zh-CN" altLang="en-US" sz="1000" dirty="0"/>
              <a:t>的骑士讽刺小说</a:t>
            </a:r>
            <a:r>
              <a:rPr lang="en-US" altLang="zh-CN" sz="1000" dirty="0"/>
              <a:t>《Gargantua and Pantagruel》</a:t>
            </a:r>
            <a:r>
              <a:rPr lang="zh-CN" altLang="en-US" sz="1000" dirty="0"/>
              <a:t>的第三本书，甚至还继承了他的继任者的名字：</a:t>
            </a:r>
            <a:r>
              <a:rPr lang="en-US" altLang="zh-CN" sz="1000" dirty="0"/>
              <a:t>Triboulet II </a:t>
            </a:r>
            <a:r>
              <a:rPr lang="zh-CN" altLang="en-US" sz="1000" dirty="0"/>
              <a:t>甚至由 </a:t>
            </a:r>
            <a:r>
              <a:rPr lang="en-US" altLang="zh-CN" sz="1000" dirty="0"/>
              <a:t>Clouet </a:t>
            </a:r>
            <a:r>
              <a:rPr lang="zh-CN" altLang="en-US" sz="1000" dirty="0"/>
              <a:t>工作室的一位画家绘制</a:t>
            </a:r>
            <a:r>
              <a:rPr lang="en-US" altLang="zh-CN" sz="1000" dirty="0"/>
              <a:t>——</a:t>
            </a:r>
            <a:r>
              <a:rPr lang="zh-CN" altLang="en-US" sz="1000" dirty="0"/>
              <a:t>这是一种难得的荣誉为了一个奴隶。 但这还不是全部：大约在 </a:t>
            </a:r>
            <a:r>
              <a:rPr lang="en-US" altLang="zh-CN" sz="1000" dirty="0"/>
              <a:t>1450 </a:t>
            </a:r>
            <a:r>
              <a:rPr lang="zh-CN" altLang="en-US" sz="1000" dirty="0"/>
              <a:t>年到 </a:t>
            </a:r>
            <a:r>
              <a:rPr lang="en-US" altLang="zh-CN" sz="1000" dirty="0"/>
              <a:t>1480 </a:t>
            </a:r>
            <a:r>
              <a:rPr lang="zh-CN" altLang="en-US" sz="1000" dirty="0"/>
              <a:t>年间，贵族 </a:t>
            </a:r>
            <a:r>
              <a:rPr lang="en-US" altLang="zh-CN" sz="1000" dirty="0"/>
              <a:t>René </a:t>
            </a:r>
            <a:r>
              <a:rPr lang="en-US" altLang="zh-CN" sz="1000" dirty="0" err="1"/>
              <a:t>d'Anjou</a:t>
            </a:r>
            <a:r>
              <a:rPr lang="en-US" altLang="zh-CN" sz="1000" dirty="0"/>
              <a:t> </a:t>
            </a:r>
            <a:r>
              <a:rPr lang="zh-CN" altLang="en-US" sz="1000" dirty="0"/>
              <a:t>还雇用了一位名叫特里布莱的小丑，他也是一名出色的演员，并创作了一些较小的喜剧，其中五部幸存下来。 </a:t>
            </a:r>
            <a:r>
              <a:rPr lang="en-US" altLang="zh-CN" sz="1000" dirty="0"/>
              <a:t>tri </a:t>
            </a:r>
            <a:r>
              <a:rPr lang="en-US" altLang="zh-CN" sz="1000" dirty="0" err="1"/>
              <a:t>boulet</a:t>
            </a:r>
            <a:r>
              <a:rPr lang="zh-CN" altLang="en-US" sz="1000" dirty="0"/>
              <a:t>这个名字在那些年似乎几乎成了法国小丑形象的代名词</a:t>
            </a:r>
            <a:endParaRPr lang="en-US" altLang="zh-CN" sz="1000" dirty="0"/>
          </a:p>
          <a:p>
            <a:r>
              <a:rPr lang="zh-CN" altLang="en-US" sz="1000" dirty="0"/>
              <a:t>最早的 </a:t>
            </a:r>
            <a:r>
              <a:rPr lang="en-US" altLang="zh-CN" sz="1000" dirty="0"/>
              <a:t>triboulet </a:t>
            </a:r>
            <a:r>
              <a:rPr lang="zh-CN" altLang="en-US" sz="1000" dirty="0"/>
              <a:t>与表演的联系代表了宫廷小丑的发展：在中世纪盛期，当有精神和</a:t>
            </a:r>
            <a:r>
              <a:rPr lang="en-US" altLang="zh-CN" sz="1000" dirty="0"/>
              <a:t>/</a:t>
            </a:r>
            <a:r>
              <a:rPr lang="zh-CN" altLang="en-US" sz="1000" dirty="0"/>
              <a:t>或身体残疾的人仍在饲养“笨蛋”类型的傻瓜时，精神和</a:t>
            </a:r>
            <a:r>
              <a:rPr lang="en-US" altLang="zh-CN" sz="1000" dirty="0"/>
              <a:t>/</a:t>
            </a:r>
            <a:r>
              <a:rPr lang="zh-CN" altLang="en-US" sz="1000" dirty="0"/>
              <a:t>或身体有缺陷的人后来，在现代初期，“</a:t>
            </a:r>
            <a:r>
              <a:rPr lang="en-US" altLang="zh-CN" sz="1000" dirty="0"/>
              <a:t>bouffon </a:t>
            </a:r>
            <a:r>
              <a:rPr lang="en-US" altLang="zh-CN" sz="1000" dirty="0" err="1"/>
              <a:t>artificiel</a:t>
            </a:r>
            <a:r>
              <a:rPr lang="en-US" altLang="zh-CN" sz="1000" dirty="0"/>
              <a:t>”</a:t>
            </a:r>
            <a:r>
              <a:rPr lang="zh-CN" altLang="en-US" sz="1000" dirty="0"/>
              <a:t>，那些只是假装愚蠢和笨拙的傻瓜，他们的疾病被逗乐了。 因此，维克多</a:t>
            </a:r>
            <a:r>
              <a:rPr lang="en-US" altLang="zh-CN" sz="1000" dirty="0"/>
              <a:t>·</a:t>
            </a:r>
            <a:r>
              <a:rPr lang="zh-CN" altLang="en-US" sz="1000" dirty="0"/>
              <a:t>雨果笔下的特里布莱特显得驼背这一事实更有可能归因于雨果对局外人、身体畸形和精神分裂的人物的浪漫偏爱。 在这方面，他的三重奏与</a:t>
            </a:r>
            <a:r>
              <a:rPr lang="en-US" altLang="zh-CN" sz="1000" dirty="0"/>
              <a:t>《</a:t>
            </a:r>
            <a:r>
              <a:rPr lang="zh-CN" altLang="en-US" sz="1000" dirty="0"/>
              <a:t>钟楼怪人</a:t>
            </a:r>
            <a:r>
              <a:rPr lang="en-US" altLang="zh-CN" sz="1000" dirty="0"/>
              <a:t>》</a:t>
            </a:r>
            <a:r>
              <a:rPr lang="zh-CN" altLang="en-US" sz="1000" dirty="0"/>
              <a:t>中的卡西莫多不相上下。 </a:t>
            </a:r>
            <a:r>
              <a:rPr lang="en-US" altLang="zh-CN" sz="1000" dirty="0"/>
              <a:t>Triboulet </a:t>
            </a:r>
            <a:r>
              <a:rPr lang="zh-CN" altLang="en-US" sz="1000" dirty="0"/>
              <a:t>的女儿 </a:t>
            </a:r>
            <a:r>
              <a:rPr lang="en-US" altLang="zh-CN" sz="1000" dirty="0"/>
              <a:t>Blanche </a:t>
            </a:r>
            <a:r>
              <a:rPr lang="zh-CN" altLang="en-US" sz="1000" dirty="0"/>
              <a:t>的发明以及傻瓜试图建立但惨遭失败的乌托邦式纯粹反世界：</a:t>
            </a:r>
            <a:r>
              <a:rPr lang="en-US" altLang="zh-CN" sz="1000" dirty="0"/>
              <a:t>»Le </a:t>
            </a:r>
            <a:r>
              <a:rPr lang="en-US" altLang="zh-CN" sz="1000" dirty="0" err="1"/>
              <a:t>roi</a:t>
            </a:r>
            <a:r>
              <a:rPr lang="en-US" altLang="zh-CN" sz="1000" dirty="0"/>
              <a:t> </a:t>
            </a:r>
            <a:r>
              <a:rPr lang="en-US" altLang="zh-CN" sz="1000" dirty="0" err="1"/>
              <a:t>s'amuse</a:t>
            </a:r>
            <a:r>
              <a:rPr lang="en-US" altLang="zh-CN" sz="1000" dirty="0"/>
              <a:t> </a:t>
            </a:r>
            <a:r>
              <a:rPr lang="zh-CN" altLang="en-US" sz="1000" dirty="0"/>
              <a:t>的实际情节</a:t>
            </a:r>
            <a:endParaRPr lang="en-US" sz="1000" dirty="0"/>
          </a:p>
        </p:txBody>
      </p:sp>
      <p:sp>
        <p:nvSpPr>
          <p:cNvPr id="8" name="Textfeld 7">
            <a:extLst>
              <a:ext uri="{FF2B5EF4-FFF2-40B4-BE49-F238E27FC236}">
                <a16:creationId xmlns:a16="http://schemas.microsoft.com/office/drawing/2014/main" id="{6638F2B6-0C6F-5EBB-3EAF-4E6A05BFFD1F}"/>
              </a:ext>
            </a:extLst>
          </p:cNvPr>
          <p:cNvSpPr txBox="1"/>
          <p:nvPr/>
        </p:nvSpPr>
        <p:spPr>
          <a:xfrm>
            <a:off x="5279010" y="120736"/>
            <a:ext cx="4696904" cy="7017306"/>
          </a:xfrm>
          <a:prstGeom prst="rect">
            <a:avLst/>
          </a:prstGeom>
          <a:noFill/>
        </p:spPr>
        <p:txBody>
          <a:bodyPr wrap="square">
            <a:spAutoFit/>
          </a:bodyPr>
          <a:lstStyle/>
          <a:p>
            <a:pPr algn="just"/>
            <a:r>
              <a:rPr lang="en-US" sz="1000" dirty="0">
                <a:latin typeface="DengXian (Textkörper)"/>
              </a:rPr>
              <a:t>然而，雨果从一个真实的历史事件发展了这部戏剧的出发点：1524 </a:t>
            </a:r>
            <a:r>
              <a:rPr lang="en-US" sz="1000" dirty="0" err="1">
                <a:latin typeface="DengXian (Textkörper)"/>
              </a:rPr>
              <a:t>年，圣瓦利埃爵士</a:t>
            </a:r>
            <a:r>
              <a:rPr lang="en-US" sz="1000" dirty="0">
                <a:latin typeface="DengXian (Textkörper)"/>
              </a:rPr>
              <a:t> (Sire de Saint-</a:t>
            </a:r>
            <a:r>
              <a:rPr lang="en-US" sz="1000" dirty="0" err="1">
                <a:latin typeface="DengXian (Textkörper)"/>
              </a:rPr>
              <a:t>Vallier</a:t>
            </a:r>
            <a:r>
              <a:rPr lang="en-US" sz="1000" dirty="0">
                <a:latin typeface="DengXian (Textkörper)"/>
              </a:rPr>
              <a:t>) </a:t>
            </a:r>
            <a:r>
              <a:rPr lang="en-US" sz="1000" dirty="0" err="1">
                <a:latin typeface="DengXian (Textkörper)"/>
              </a:rPr>
              <a:t>让·德·普瓦捷</a:t>
            </a:r>
            <a:r>
              <a:rPr lang="en-US" sz="1000" dirty="0">
                <a:latin typeface="DengXian (Textkörper)"/>
              </a:rPr>
              <a:t> (Jean de Poitiers) </a:t>
            </a:r>
            <a:r>
              <a:rPr lang="en-US" sz="1000" dirty="0" err="1">
                <a:latin typeface="DengXian (Textkörper)"/>
              </a:rPr>
              <a:t>被指控合谋反对叛国国王，并被判处死刑</a:t>
            </a:r>
            <a:r>
              <a:rPr lang="en-US" sz="1000" dirty="0">
                <a:latin typeface="DengXian (Textkörper)"/>
              </a:rPr>
              <a:t>。 </a:t>
            </a:r>
            <a:r>
              <a:rPr lang="en-US" sz="1000" dirty="0" err="1">
                <a:latin typeface="DengXian (Textkörper)"/>
              </a:rPr>
              <a:t>据说当国王的使者最终赦免他时，他已经爬上了断头台</a:t>
            </a:r>
            <a:r>
              <a:rPr lang="en-US" sz="1000" dirty="0">
                <a:latin typeface="DengXian (Textkörper)"/>
              </a:rPr>
              <a:t>。 Mercy </a:t>
            </a:r>
            <a:r>
              <a:rPr lang="en-US" sz="1000" dirty="0" err="1">
                <a:latin typeface="DengXian (Textkörper)"/>
              </a:rPr>
              <a:t>并没有走得太远：Saint-Vallier</a:t>
            </a:r>
            <a:r>
              <a:rPr lang="en-US" sz="1000" dirty="0">
                <a:latin typeface="DengXian (Textkörper)"/>
              </a:rPr>
              <a:t> </a:t>
            </a:r>
            <a:r>
              <a:rPr lang="en-US" sz="1000" dirty="0" err="1">
                <a:latin typeface="DengXian (Textkörper)"/>
              </a:rPr>
              <a:t>随后在监狱中度过了他的余生</a:t>
            </a:r>
            <a:r>
              <a:rPr lang="en-US" sz="1000" dirty="0">
                <a:latin typeface="DengXian (Textkörper)"/>
              </a:rPr>
              <a:t>。 </a:t>
            </a:r>
            <a:r>
              <a:rPr lang="en-US" sz="1000" dirty="0" err="1">
                <a:latin typeface="DengXian (Textkörper)"/>
              </a:rPr>
              <a:t>他的女儿黛安·德·普瓦捷</a:t>
            </a:r>
            <a:r>
              <a:rPr lang="en-US" sz="1000" dirty="0">
                <a:latin typeface="DengXian (Textkörper)"/>
              </a:rPr>
              <a:t> (Diane de Poitiers) </a:t>
            </a:r>
            <a:r>
              <a:rPr lang="en-US" sz="1000" dirty="0" err="1">
                <a:latin typeface="DengXian (Textkörper)"/>
              </a:rPr>
              <a:t>是克劳德王后的侍女，据说已获得国王的赦免</a:t>
            </a:r>
            <a:r>
              <a:rPr lang="en-US" sz="1000" dirty="0">
                <a:latin typeface="DengXian (Textkörper)"/>
              </a:rPr>
              <a:t>——</a:t>
            </a:r>
            <a:r>
              <a:rPr lang="en-US" sz="1000" dirty="0" err="1">
                <a:latin typeface="DengXian (Textkörper)"/>
              </a:rPr>
              <a:t>传言是换取了某些恩惠</a:t>
            </a:r>
            <a:r>
              <a:rPr lang="en-US" sz="1000" dirty="0">
                <a:latin typeface="DengXian (Textkörper)"/>
              </a:rPr>
              <a:t>。 不管是不是这样：在萨尔杜的《托斯卡》剧作之前50多年，雨果从类似的星座中得出了圣瓦利埃诅咒的动机，这决定了剧情的进一步发展，成为歌剧中的蒙特罗内。</a:t>
            </a:r>
          </a:p>
          <a:p>
            <a:pPr algn="just"/>
            <a:endParaRPr lang="en-US" sz="1000" dirty="0">
              <a:latin typeface="DengXian (Textkörper)"/>
            </a:endParaRPr>
          </a:p>
          <a:p>
            <a:pPr algn="just"/>
            <a:r>
              <a:rPr lang="zh-CN" altLang="en-US" sz="1000" dirty="0">
                <a:latin typeface="DengXian (Textkörper)"/>
              </a:rPr>
              <a:t>巴黎丑闻发生将近 </a:t>
            </a:r>
            <a:r>
              <a:rPr lang="en-US" altLang="zh-CN" sz="1000" dirty="0">
                <a:latin typeface="DengXian (Textkörper)"/>
              </a:rPr>
              <a:t>20 </a:t>
            </a:r>
            <a:r>
              <a:rPr lang="zh-CN" altLang="en-US" sz="1000" dirty="0">
                <a:latin typeface="DengXian (Textkörper)"/>
              </a:rPr>
              <a:t>年后，威尔第和他的剧本作家弗朗切斯科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皮亚韦在动荡的意大利复兴运动中的表现并不比雨果好多少：与皮亚韦最初的评估相反，威尼斯的审查当局被哈布斯堡王朝占领（和仅在 </a:t>
            </a:r>
            <a:r>
              <a:rPr lang="en-US" altLang="zh-CN" sz="1000" dirty="0">
                <a:latin typeface="DengXian (Textkörper)"/>
              </a:rPr>
              <a:t>1848 </a:t>
            </a:r>
            <a:r>
              <a:rPr lang="zh-CN" altLang="en-US" sz="1000" dirty="0">
                <a:latin typeface="DengXian (Textkörper)"/>
              </a:rPr>
              <a:t>年叛乱</a:t>
            </a:r>
            <a:r>
              <a:rPr lang="en-US" altLang="zh-CN" sz="1000" dirty="0">
                <a:latin typeface="DengXian (Textkörper)"/>
              </a:rPr>
              <a:t>)</a:t>
            </a:r>
            <a:r>
              <a:rPr lang="zh-CN" altLang="en-US" sz="1000" dirty="0">
                <a:latin typeface="DengXian (Textkörper)"/>
              </a:rPr>
              <a:t>，表明他们反对该剧明显的反皇室倾向，并坚持在 </a:t>
            </a:r>
            <a:r>
              <a:rPr lang="en-US" altLang="zh-CN" sz="1000" dirty="0">
                <a:latin typeface="DengXian (Textkörper)"/>
              </a:rPr>
              <a:t>1851 </a:t>
            </a:r>
            <a:r>
              <a:rPr lang="zh-CN" altLang="en-US" sz="1000" dirty="0">
                <a:latin typeface="DengXian (Textkörper)"/>
              </a:rPr>
              <a:t>年首演前不久进行修改。 她并不孤单。 直到 </a:t>
            </a:r>
            <a:r>
              <a:rPr lang="en-US" altLang="zh-CN" sz="1000" dirty="0">
                <a:latin typeface="DengXian (Textkörper)"/>
              </a:rPr>
              <a:t>1859 </a:t>
            </a:r>
            <a:r>
              <a:rPr lang="zh-CN" altLang="en-US" sz="1000" dirty="0">
                <a:latin typeface="DengXian (Textkörper)"/>
              </a:rPr>
              <a:t>年，音乐评论家阿布拉莫</a:t>
            </a:r>
            <a:r>
              <a:rPr lang="en-US" altLang="zh-CN" sz="1000" dirty="0">
                <a:latin typeface="DengXian (Textkörper)"/>
              </a:rPr>
              <a:t>·</a:t>
            </a:r>
            <a:r>
              <a:rPr lang="zh-CN" altLang="en-US" sz="1000" dirty="0">
                <a:latin typeface="DengXian (Textkörper)"/>
              </a:rPr>
              <a:t>巴塞维 </a:t>
            </a:r>
            <a:r>
              <a:rPr lang="en-US" altLang="zh-CN" sz="1000" dirty="0">
                <a:latin typeface="DengXian (Textkörper)"/>
              </a:rPr>
              <a:t>(</a:t>
            </a:r>
            <a:r>
              <a:rPr lang="en-US" altLang="zh-CN" sz="1000" dirty="0" err="1">
                <a:latin typeface="DengXian (Textkörper)"/>
              </a:rPr>
              <a:t>Abramo</a:t>
            </a:r>
            <a:r>
              <a:rPr lang="en-US" altLang="zh-CN" sz="1000" dirty="0">
                <a:latin typeface="DengXian (Textkörper)"/>
              </a:rPr>
              <a:t> </a:t>
            </a:r>
            <a:r>
              <a:rPr lang="en-US" altLang="zh-CN" sz="1000" dirty="0" err="1">
                <a:latin typeface="DengXian (Textkörper)"/>
              </a:rPr>
              <a:t>Basevi</a:t>
            </a:r>
            <a:r>
              <a:rPr lang="en-US" altLang="zh-CN" sz="1000" dirty="0">
                <a:latin typeface="DengXian (Textkörper)"/>
              </a:rPr>
              <a:t>) </a:t>
            </a:r>
            <a:r>
              <a:rPr lang="zh-CN" altLang="en-US" sz="1000" dirty="0">
                <a:latin typeface="DengXian (Textkörper)"/>
              </a:rPr>
              <a:t>仍在抨击 </a:t>
            </a:r>
            <a:r>
              <a:rPr lang="en-US" altLang="zh-CN" sz="1000" dirty="0">
                <a:latin typeface="DengXian (Textkörper)"/>
              </a:rPr>
              <a:t>»Rigoletto« </a:t>
            </a:r>
            <a:r>
              <a:rPr lang="zh-CN" altLang="en-US" sz="1000" dirty="0">
                <a:latin typeface="DengXian (Textkörper)"/>
              </a:rPr>
              <a:t>的戏剧：</a:t>
            </a:r>
            <a:r>
              <a:rPr lang="en-US" altLang="zh-CN" sz="1000" dirty="0">
                <a:latin typeface="DengXian (Textkörper)"/>
              </a:rPr>
              <a:t>»</a:t>
            </a:r>
            <a:r>
              <a:rPr lang="zh-CN" altLang="en-US" sz="1000" dirty="0">
                <a:latin typeface="DengXian (Textkörper)"/>
              </a:rPr>
              <a:t>这部戏剧是不道德的，因为它诋毁美德，颂扬罪恶。 罪恶尤其受到赞美，布兰奇被弗朗索瓦一世引诱和羞辱，而不是恨他，变成了一种自杀。</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最后，审查机构基本满意了在一个完全虚构的、因此无名的曼图亚公爵的法庭上的行动设置，特别是因为那里的冈萨加王朝已经在 </a:t>
            </a:r>
            <a:r>
              <a:rPr lang="en-US" altLang="zh-CN" sz="1000" dirty="0">
                <a:latin typeface="DengXian (Textkörper)"/>
              </a:rPr>
              <a:t>1708 </a:t>
            </a:r>
            <a:r>
              <a:rPr lang="zh-CN" altLang="en-US" sz="1000" dirty="0">
                <a:latin typeface="DengXian (Textkörper)"/>
              </a:rPr>
              <a:t>年消亡。 就这样，雨果戏剧中最后的历史地点让位于纯小说。 尽管如此，歌剧的“原始地点”，例如公爵宫对面的弄臣的房子或 </a:t>
            </a:r>
            <a:r>
              <a:rPr lang="en-US" altLang="zh-CN" sz="1000" dirty="0">
                <a:latin typeface="DengXian (Textkörper)"/>
              </a:rPr>
              <a:t>Rocca di </a:t>
            </a:r>
            <a:r>
              <a:rPr lang="en-US" altLang="zh-CN" sz="1000" dirty="0" err="1">
                <a:latin typeface="DengXian (Textkörper)"/>
              </a:rPr>
              <a:t>Sparafucile</a:t>
            </a:r>
            <a:r>
              <a:rPr lang="zh-CN" altLang="en-US" sz="1000" dirty="0">
                <a:latin typeface="DengXian (Textkörper)"/>
              </a:rPr>
              <a:t>，都可以在今天的曼图亚参观。 尽管有所缓和，但随后重演</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的许多意大利剧院再次严格干预文本，并将动作地点移得更远。 因此，这部歌剧最终以“</a:t>
            </a:r>
            <a:r>
              <a:rPr lang="en-US" altLang="zh-CN" sz="1000" dirty="0" err="1">
                <a:latin typeface="DengXian (Textkörper)"/>
              </a:rPr>
              <a:t>Viscardello</a:t>
            </a:r>
            <a:r>
              <a:rPr lang="en-US" altLang="zh-CN" sz="1000" dirty="0">
                <a:latin typeface="DengXian (Textkörper)"/>
              </a:rPr>
              <a:t>”</a:t>
            </a:r>
            <a:r>
              <a:rPr lang="zh-CN" altLang="en-US" sz="1000" dirty="0">
                <a:latin typeface="DengXian (Textkörper)"/>
              </a:rPr>
              <a:t>（以波士顿为背景）或“</a:t>
            </a:r>
            <a:r>
              <a:rPr lang="en-US" altLang="zh-CN" sz="1000" dirty="0">
                <a:latin typeface="DengXian (Textkörper)"/>
              </a:rPr>
              <a:t>Clara di Perth”</a:t>
            </a:r>
            <a:r>
              <a:rPr lang="zh-CN" altLang="en-US" sz="1000" dirty="0">
                <a:latin typeface="DengXian (Textkörper)"/>
              </a:rPr>
              <a:t>（以苏格兰为背景）等标题出现在剧目中。</a:t>
            </a:r>
            <a:endParaRPr lang="en-US" altLang="zh-CN" sz="1000" dirty="0">
              <a:latin typeface="DengXian (Textkörper)"/>
            </a:endParaRPr>
          </a:p>
          <a:p>
            <a:pPr algn="just"/>
            <a:r>
              <a:rPr lang="zh-CN" altLang="en-US" sz="1000" dirty="0">
                <a:latin typeface="DengXian (Textkörper)"/>
              </a:rPr>
              <a:t>进一步淡化它的尝试表明，皮亚韦自己的许多改变可能还不够深入。 事实上，在皮亚韦的剧本中可以观察到一种特殊的戏剧改编，它仍然让雨果文本的革命内核得以闪耀。 人们几乎可以说是对后来的文学歌剧的一种期待，因为皮亚韦能够以不同寻常的准确性为他的剧本采用大大小小的戏剧结构。 只有两个场景被省略：布兰奇和国王在诱惑前的对话，这个场景已经在巴黎引起了特别的冒犯，最后一幕是邻居的出现和一名医生证实了布兰奇的死讯</a:t>
            </a:r>
            <a:endParaRPr lang="en-US" altLang="zh-CN" sz="1000" dirty="0">
              <a:latin typeface="DengXian (Textkörper)"/>
            </a:endParaRPr>
          </a:p>
          <a:p>
            <a:pPr algn="just"/>
            <a:endParaRPr lang="en-US" sz="1000" dirty="0">
              <a:latin typeface="DengXian (Textkörper)"/>
            </a:endParaRPr>
          </a:p>
          <a:p>
            <a:pPr algn="just"/>
            <a:r>
              <a:rPr lang="zh-CN" altLang="en-US" sz="1000" dirty="0">
                <a:latin typeface="DengXian (Textkörper)"/>
              </a:rPr>
              <a:t>需要将焦点从国王的攻击性人物转移</a:t>
            </a:r>
            <a:r>
              <a:rPr lang="en-US" altLang="zh-CN" sz="1000" dirty="0">
                <a:latin typeface="DengXian (Textkörper)"/>
              </a:rPr>
              <a:t>/</a:t>
            </a:r>
            <a:r>
              <a:rPr lang="zh-CN" altLang="en-US" sz="1000" dirty="0">
                <a:latin typeface="DengXian (Textkörper)"/>
              </a:rPr>
              <a:t>然而，将赫尔佐格的道路引向在道德上也并非没有嫌疑的宫廷小丑，可能符合威尔第的构想。 随着弄臣晋升为唯一主角，该作品成为继</a:t>
            </a:r>
            <a:r>
              <a:rPr lang="en-US" altLang="zh-CN" sz="1000" dirty="0">
                <a:latin typeface="DengXian (Textkörper)"/>
              </a:rPr>
              <a:t>《</a:t>
            </a:r>
            <a:r>
              <a:rPr lang="zh-CN" altLang="en-US" sz="1000" dirty="0">
                <a:latin typeface="DengXian (Textkörper)"/>
              </a:rPr>
              <a:t>纳布科</a:t>
            </a:r>
            <a:r>
              <a:rPr lang="en-US" altLang="zh-CN" sz="1000" dirty="0">
                <a:latin typeface="DengXian (Textkörper)"/>
              </a:rPr>
              <a:t>》</a:t>
            </a:r>
            <a:r>
              <a:rPr lang="zh-CN" altLang="en-US" sz="1000" dirty="0">
                <a:latin typeface="DengXian (Textkörper)"/>
              </a:rPr>
              <a:t>和</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之后的第三部威尔第歌剧，该歌剧的这一荣誉不授予女高音或男高音，而是授予传统上从属于他们的男中音</a:t>
            </a:r>
            <a:r>
              <a:rPr lang="en-US" altLang="zh-CN" sz="1000" dirty="0">
                <a:latin typeface="DengXian (Textkörper)"/>
              </a:rPr>
              <a:t>. </a:t>
            </a:r>
            <a:r>
              <a:rPr lang="zh-CN" altLang="en-US" sz="1000" dirty="0">
                <a:latin typeface="DengXian (Textkörper)"/>
              </a:rPr>
              <a:t>此外，将原意的名称 </a:t>
            </a:r>
            <a:r>
              <a:rPr lang="en-US" altLang="zh-CN" sz="1000" dirty="0" err="1">
                <a:latin typeface="DengXian (Textkörper)"/>
              </a:rPr>
              <a:t>Tribo</a:t>
            </a:r>
            <a:r>
              <a:rPr lang="en-US" altLang="zh-CN" sz="1000" dirty="0">
                <a:latin typeface="DengXian (Textkörper)"/>
              </a:rPr>
              <a:t> </a:t>
            </a:r>
            <a:r>
              <a:rPr lang="en-US" altLang="zh-CN" sz="1000" dirty="0" err="1">
                <a:latin typeface="DengXian (Textkörper)"/>
              </a:rPr>
              <a:t>letto</a:t>
            </a:r>
            <a:r>
              <a:rPr lang="en-US" altLang="zh-CN" sz="1000" dirty="0">
                <a:latin typeface="DengXian (Textkörper)"/>
              </a:rPr>
              <a:t> </a:t>
            </a:r>
            <a:r>
              <a:rPr lang="zh-CN" altLang="en-US" sz="1000" dirty="0">
                <a:latin typeface="DengXian (Textkörper)"/>
              </a:rPr>
              <a:t>更改为 </a:t>
            </a:r>
            <a:r>
              <a:rPr lang="en-US" altLang="zh-CN" sz="1000" dirty="0">
                <a:latin typeface="DengXian (Textkörper)"/>
              </a:rPr>
              <a:t>Rigoletto </a:t>
            </a:r>
            <a:r>
              <a:rPr lang="zh-CN" altLang="en-US" sz="1000" dirty="0">
                <a:latin typeface="DengXian (Textkörper)"/>
              </a:rPr>
              <a:t>使法语 </a:t>
            </a:r>
            <a:r>
              <a:rPr lang="en-US" altLang="zh-CN" sz="1000" dirty="0">
                <a:latin typeface="DengXian (Textkörper)"/>
              </a:rPr>
              <a:t>»</a:t>
            </a:r>
            <a:r>
              <a:rPr lang="en-US" altLang="zh-CN" sz="1000" dirty="0" err="1">
                <a:latin typeface="DengXian (Textkörper)"/>
              </a:rPr>
              <a:t>rigoler</a:t>
            </a:r>
            <a:r>
              <a:rPr lang="en-US" altLang="zh-CN" sz="1000" dirty="0">
                <a:latin typeface="DengXian (Textkörper)"/>
              </a:rPr>
              <a:t>«</a:t>
            </a:r>
            <a:r>
              <a:rPr lang="zh-CN" altLang="en-US" sz="1000" dirty="0">
                <a:latin typeface="DengXian (Textkörper)"/>
              </a:rPr>
              <a:t>（笑）发音。 在忧郁沉思的 </a:t>
            </a:r>
            <a:r>
              <a:rPr lang="en-US" altLang="zh-CN" sz="1000" dirty="0">
                <a:latin typeface="DengXian (Textkörper)"/>
              </a:rPr>
              <a:t>C </a:t>
            </a:r>
            <a:r>
              <a:rPr lang="zh-CN" altLang="en-US" sz="1000" dirty="0">
                <a:latin typeface="DengXian (Textkörper)"/>
              </a:rPr>
              <a:t>小调前奏曲中，出现了蒙特罗内的诅咒主题，威尔第立即清楚地表明歌剧中没有多少欢乐空间</a:t>
            </a:r>
            <a:endParaRPr lang="en-US" sz="1000" dirty="0">
              <a:latin typeface="DengXian (Textkörper)"/>
            </a:endParaRPr>
          </a:p>
          <a:p>
            <a:pPr algn="just"/>
            <a:r>
              <a:rPr lang="zh-CN" altLang="en-US" sz="1000" dirty="0">
                <a:latin typeface="DengXian (Textkörper)"/>
              </a:rPr>
              <a:t>对男中音角色的关注在当时的意大利歌剧中是不寻常的，这与威尔第同样非常规的处理方式相一致，更准确地说是对“独奏形式”的漠视</a:t>
            </a:r>
            <a:r>
              <a:rPr lang="en-US" altLang="zh-CN" sz="1000" dirty="0">
                <a:latin typeface="DengXian (Textkörper)"/>
              </a:rPr>
              <a:t>——</a:t>
            </a:r>
            <a:r>
              <a:rPr lang="zh-CN" altLang="en-US" sz="1000" dirty="0">
                <a:latin typeface="DengXian (Textkörper)"/>
              </a:rPr>
              <a:t>缓慢的卡瓦蒂娜和演奏家卡巴莱塔的咏叹调序列被宣叙调打断。 这种形式，歌手可以展示他们能力的广度，通常决定许多（如果不是大多数的话）歌剧场景的戏剧结构。 另一方面，</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更灵活的形式设计根据精确的场景，而不仅仅是音乐的要求，代表了威尔第进入作曲成熟阶段的成就。</a:t>
            </a:r>
            <a:endParaRPr lang="en-US" sz="1000" dirty="0">
              <a:latin typeface="DengXian (Textkörper)"/>
            </a:endParaRPr>
          </a:p>
        </p:txBody>
      </p:sp>
    </p:spTree>
    <p:extLst>
      <p:ext uri="{BB962C8B-B14F-4D97-AF65-F5344CB8AC3E}">
        <p14:creationId xmlns:p14="http://schemas.microsoft.com/office/powerpoint/2010/main" val="122239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2360708" y="382231"/>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6978204" y="277184"/>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300652" y="1818518"/>
            <a:ext cx="6382371" cy="4832092"/>
          </a:xfrm>
          <a:prstGeom prst="rect">
            <a:avLst/>
          </a:prstGeom>
          <a:noFill/>
        </p:spPr>
        <p:txBody>
          <a:bodyPr wrap="square">
            <a:spAutoFit/>
          </a:bodyPr>
          <a:lstStyle/>
          <a:p>
            <a:r>
              <a:rPr lang="zh-CN" altLang="en-US" sz="1100" dirty="0"/>
              <a:t>尽管数字的划分仍然存在，</a:t>
            </a:r>
            <a:r>
              <a:rPr lang="en-US" altLang="zh-CN" sz="1100" dirty="0"/>
              <a:t>《</a:t>
            </a:r>
            <a:r>
              <a:rPr lang="zh-CN" altLang="en-US" sz="1100" dirty="0"/>
              <a:t>弄臣</a:t>
            </a:r>
            <a:r>
              <a:rPr lang="en-US" altLang="zh-CN" sz="1100" dirty="0"/>
              <a:t>》</a:t>
            </a:r>
            <a:r>
              <a:rPr lang="zh-CN" altLang="en-US" sz="1100" dirty="0"/>
              <a:t>显示出一种明显的通过组合的趋势：第三幕的各种数字与连续的雷雨主题结合在一起，第一幕的节日场景也是如此，班达舞曲在最大可能的对比中是相当微不足道的，符合蒙特罗内的表现力爆发。 如此结构紧凑、密集的场景不能容忍长时间的独奏中断，这就是为什么公爵必须满足于短小的民谣 </a:t>
            </a:r>
            <a:r>
              <a:rPr lang="en-US" altLang="zh-CN" sz="1100" dirty="0"/>
              <a:t>»Questa o </a:t>
            </a:r>
            <a:r>
              <a:rPr lang="en-US" altLang="zh-CN" sz="1100" dirty="0" err="1"/>
              <a:t>quella</a:t>
            </a:r>
            <a:r>
              <a:rPr lang="en-US" altLang="zh-CN" sz="1100" dirty="0"/>
              <a:t>«</a:t>
            </a:r>
            <a:r>
              <a:rPr lang="zh-CN" altLang="en-US" sz="1100" dirty="0"/>
              <a:t>。 唯一传统的“</a:t>
            </a:r>
            <a:r>
              <a:rPr lang="en-US" altLang="zh-CN" sz="1100" dirty="0" err="1"/>
              <a:t>solita</a:t>
            </a:r>
            <a:r>
              <a:rPr lang="en-US" altLang="zh-CN" sz="1100" dirty="0"/>
              <a:t> forma”</a:t>
            </a:r>
            <a:r>
              <a:rPr lang="zh-CN" altLang="en-US" sz="1100" dirty="0"/>
              <a:t>出现在第二幕的开头，公爵担心吉尔达（在卡瓦蒂娜），最后得知她已经在宫殿里，热情地冲向她（卡巴莱塔）。 尽管音乐让他至少暂时产生了真挚的感情，但这种形式将公爵描述为一个普通人物。 他的社会地位决定了他的诱惑潜力，而不是卡萨诺瓦或唐璜的智力。 在四重奏 </a:t>
            </a:r>
            <a:r>
              <a:rPr lang="en-US" altLang="zh-CN" sz="1100" dirty="0"/>
              <a:t>»</a:t>
            </a:r>
            <a:r>
              <a:rPr lang="en-US" altLang="zh-CN" sz="1100" dirty="0" err="1"/>
              <a:t>Bellafiglia</a:t>
            </a:r>
            <a:r>
              <a:rPr lang="en-US" altLang="zh-CN" sz="1100" dirty="0"/>
              <a:t> </a:t>
            </a:r>
            <a:r>
              <a:rPr lang="en-US" altLang="zh-CN" sz="1100" dirty="0" err="1"/>
              <a:t>dell'amore</a:t>
            </a:r>
            <a:r>
              <a:rPr lang="en-US" altLang="zh-CN" sz="1100" dirty="0"/>
              <a:t>« </a:t>
            </a:r>
            <a:r>
              <a:rPr lang="zh-CN" altLang="en-US" sz="1100" dirty="0"/>
              <a:t>中，威尔第运用了同时叠加四种不同效果的技巧，公爵被分配了主要的，但因此是声音网格中最简单的旋律。 这同样适用于热门歌曲 </a:t>
            </a:r>
            <a:r>
              <a:rPr lang="en-US" altLang="zh-CN" sz="1100" dirty="0"/>
              <a:t>»La donna è mobile«</a:t>
            </a:r>
            <a:r>
              <a:rPr lang="zh-CN" altLang="en-US" sz="1100" dirty="0"/>
              <a:t>，其旋律威尔第能够在首映前保密，以免背叛其实际的戏剧功能：这首引人入胜的旋律是基于弗朗索瓦国王彻底的厌恶女性结尾处的文字 </a:t>
            </a:r>
            <a:r>
              <a:rPr lang="en-US" altLang="zh-CN" sz="1100" dirty="0"/>
              <a:t>Rigoletto </a:t>
            </a:r>
            <a:r>
              <a:rPr lang="zh-CN" altLang="en-US" sz="1100" dirty="0"/>
              <a:t>预示吉尔达为公爵牺牲自己是威尔第最愤世嫉俗、最无情的时刻之一。</a:t>
            </a:r>
            <a:endParaRPr lang="en-US" altLang="zh-CN" sz="1100" dirty="0"/>
          </a:p>
          <a:p>
            <a:endParaRPr lang="en-US" sz="1100" dirty="0"/>
          </a:p>
          <a:p>
            <a:r>
              <a:rPr lang="zh-CN" altLang="en-US" sz="1100" dirty="0"/>
              <a:t>与公爵不同，弄臣的动作和情绪不能被压缩成一个僵硬的音乐模式。 但他的音乐不仅在结构上更加自由多变，而且像面具一样多变。 作为一个在法庭上爱开玩笑的人，他完美地掌握了那里肤浅、愉快的语气。 他还可以在与女儿的二重奏中采用她的抒情旋律，作为光的形象，她在声音方面也被识别为长笛 </a:t>
            </a:r>
            <a:r>
              <a:rPr lang="en-US" altLang="zh-CN" sz="1100" dirty="0"/>
              <a:t>(»Caro </a:t>
            </a:r>
            <a:r>
              <a:rPr lang="en-US" altLang="zh-CN" sz="1100" dirty="0" err="1"/>
              <a:t>nome</a:t>
            </a:r>
            <a:r>
              <a:rPr lang="en-US" altLang="zh-CN" sz="1100" dirty="0"/>
              <a:t>«) </a:t>
            </a:r>
            <a:r>
              <a:rPr lang="zh-CN" altLang="en-US" sz="1100" dirty="0"/>
              <a:t>和双簧管的高音。 尽管做了各种尝试，弄臣并没有成功地将两个（声音）世界分开，这也是因为他实际上被排除在外。 没有小丑的帽子，没有音乐面具，弄臣就像一个局外人：在他的音乐中，威尔第所说的“音乐色调”变得很明显，这是他每部歌剧特有的音色。 “</a:t>
            </a:r>
            <a:r>
              <a:rPr lang="en-US" altLang="zh-CN" sz="1100" dirty="0"/>
              <a:t>Ri </a:t>
            </a:r>
            <a:r>
              <a:rPr lang="en-US" altLang="zh-CN" sz="1100" dirty="0" err="1"/>
              <a:t>goletto</a:t>
            </a:r>
            <a:r>
              <a:rPr lang="en-US" altLang="zh-CN" sz="1100" dirty="0"/>
              <a:t>”</a:t>
            </a:r>
            <a:r>
              <a:rPr lang="zh-CN" altLang="en-US" sz="1100" dirty="0"/>
              <a:t>配乐的暗调，由低音单簧管、巴松管、低音弦以及 </a:t>
            </a:r>
            <a:r>
              <a:rPr lang="en-US" altLang="zh-CN" sz="1100" dirty="0"/>
              <a:t>Rigolet </a:t>
            </a:r>
            <a:r>
              <a:rPr lang="zh-CN" altLang="en-US" sz="1100" dirty="0"/>
              <a:t>的咏叹调“</a:t>
            </a:r>
            <a:r>
              <a:rPr lang="en-US" altLang="zh-CN" sz="1100" dirty="0" err="1"/>
              <a:t>Miei</a:t>
            </a:r>
            <a:r>
              <a:rPr lang="en-US" altLang="zh-CN" sz="1100" dirty="0"/>
              <a:t> signori</a:t>
            </a:r>
            <a:r>
              <a:rPr lang="zh-CN" altLang="en-US" sz="1100" dirty="0"/>
              <a:t>，</a:t>
            </a:r>
            <a:r>
              <a:rPr lang="en-US" altLang="zh-CN" sz="1100" dirty="0" err="1"/>
              <a:t>perdono</a:t>
            </a:r>
            <a:r>
              <a:rPr lang="zh-CN" altLang="en-US" sz="1100" dirty="0"/>
              <a:t>，</a:t>
            </a:r>
            <a:r>
              <a:rPr lang="en-US" altLang="zh-CN" sz="1100" dirty="0" err="1"/>
              <a:t>pietate</a:t>
            </a:r>
            <a:r>
              <a:rPr lang="en-US" altLang="zh-CN" sz="1100" dirty="0"/>
              <a:t>”</a:t>
            </a:r>
            <a:r>
              <a:rPr lang="zh-CN" altLang="en-US" sz="1100" dirty="0"/>
              <a:t>中的英国管独奏引起，在标题角色的音乐中尤为明显，在他深深的幻灭和对社会的强烈蔑视中。 就这样，生活在社会边缘的职业杀人犯</a:t>
            </a:r>
            <a:r>
              <a:rPr lang="en-US" altLang="zh-CN" sz="1100" dirty="0" err="1"/>
              <a:t>Sparafucile</a:t>
            </a:r>
            <a:r>
              <a:rPr lang="zh-CN" altLang="en-US" sz="1100" dirty="0"/>
              <a:t>成为弄臣唯一真正的精神兄弟，这一点弄臣在他的独白“</a:t>
            </a:r>
            <a:r>
              <a:rPr lang="en-US" altLang="zh-CN" sz="1100" dirty="0"/>
              <a:t>Pari </a:t>
            </a:r>
            <a:r>
              <a:rPr lang="en-US" altLang="zh-CN" sz="1100" dirty="0" err="1"/>
              <a:t>siamo</a:t>
            </a:r>
            <a:r>
              <a:rPr lang="en-US" altLang="zh-CN" sz="1100" dirty="0"/>
              <a:t>”</a:t>
            </a:r>
            <a:r>
              <a:rPr lang="zh-CN" altLang="en-US" sz="1100" dirty="0"/>
              <a:t>中不得不承认。 他们在第一幕中的二重奏将主角人物的管弦乐音色结合在一起，就像一个焦点。 当人声部分沉迷于干巴巴的帕兰多时，所有真正的声音都被放逐到器乐中。 大提琴独奏和低音提琴努力与沉闷、悸动的伴奏伴奏，围绕着甜美的小提琴，然而，由于其低音域，它呈现出近乎怪诞的特征。 尽管有不同音乐风格的冲突，悲剧的和怪诞的，歌剧似乎是一体成​​型的。 事实上，</a:t>
            </a:r>
            <a:r>
              <a:rPr lang="en-US" altLang="zh-CN" sz="1100" dirty="0"/>
              <a:t>»Ri </a:t>
            </a:r>
            <a:r>
              <a:rPr lang="en-US" altLang="zh-CN" sz="1100" dirty="0" err="1"/>
              <a:t>goletto</a:t>
            </a:r>
            <a:r>
              <a:rPr lang="en-US" altLang="zh-CN" sz="1100" dirty="0"/>
              <a:t>« </a:t>
            </a:r>
            <a:r>
              <a:rPr lang="zh-CN" altLang="en-US" sz="1100" dirty="0"/>
              <a:t>是为数不多的首演威尔第认为没有理由改变一个音符的歌剧之一。 可以假设他在 </a:t>
            </a:r>
            <a:r>
              <a:rPr lang="en-US" altLang="zh-CN" sz="1100" dirty="0"/>
              <a:t>1853 </a:t>
            </a:r>
            <a:r>
              <a:rPr lang="zh-CN" altLang="en-US" sz="1100" dirty="0"/>
              <a:t>年写的以下几行也得到了他的认可：</a:t>
            </a:r>
            <a:r>
              <a:rPr lang="en-US" altLang="zh-CN" sz="1100" dirty="0"/>
              <a:t>»</a:t>
            </a:r>
            <a:r>
              <a:rPr lang="zh-CN" altLang="en-US" sz="1100" dirty="0"/>
              <a:t>在我看来，迄今为止我在音乐中使用过的效果最好的材料是 </a:t>
            </a:r>
            <a:r>
              <a:rPr lang="en-US" altLang="zh-CN" sz="1100" dirty="0"/>
              <a:t>›</a:t>
            </a:r>
            <a:r>
              <a:rPr lang="zh-CN" altLang="en-US" sz="1100" dirty="0"/>
              <a:t>弄臣</a:t>
            </a:r>
            <a:r>
              <a:rPr lang="en-US" altLang="zh-CN" sz="1100" dirty="0"/>
              <a:t>‹</a:t>
            </a:r>
            <a:r>
              <a:rPr lang="zh-CN" altLang="en-US" sz="1100" dirty="0"/>
              <a:t>。 在创作了 </a:t>
            </a:r>
            <a:r>
              <a:rPr lang="en-US" altLang="zh-CN" sz="1100" dirty="0"/>
              <a:t>›Trovatore‹ </a:t>
            </a:r>
            <a:r>
              <a:rPr lang="zh-CN" altLang="en-US" sz="1100" dirty="0"/>
              <a:t>和 </a:t>
            </a:r>
            <a:r>
              <a:rPr lang="en-US" altLang="zh-CN" sz="1100" dirty="0"/>
              <a:t>›Traviata‹ </a:t>
            </a:r>
            <a:r>
              <a:rPr lang="zh-CN" altLang="en-US" sz="1100" dirty="0"/>
              <a:t>之后，我的满足感并没有降低。</a:t>
            </a:r>
            <a:r>
              <a:rPr lang="en-US" altLang="zh-CN" sz="1100" dirty="0"/>
              <a:t>«</a:t>
            </a:r>
            <a:endParaRPr lang="en-US" sz="1100" dirty="0"/>
          </a:p>
        </p:txBody>
      </p:sp>
      <p:pic>
        <p:nvPicPr>
          <p:cNvPr id="5" name="Grafik 4">
            <a:extLst>
              <a:ext uri="{FF2B5EF4-FFF2-40B4-BE49-F238E27FC236}">
                <a16:creationId xmlns:a16="http://schemas.microsoft.com/office/drawing/2014/main" id="{23BAF0DA-5C53-3507-3E45-4E3D5EEF8864}"/>
              </a:ext>
            </a:extLst>
          </p:cNvPr>
          <p:cNvPicPr>
            <a:picLocks noChangeAspect="1"/>
          </p:cNvPicPr>
          <p:nvPr/>
        </p:nvPicPr>
        <p:blipFill>
          <a:blip r:embed="rId4"/>
          <a:stretch>
            <a:fillRect/>
          </a:stretch>
        </p:blipFill>
        <p:spPr>
          <a:xfrm>
            <a:off x="6633548" y="1629734"/>
            <a:ext cx="2971800" cy="4857750"/>
          </a:xfrm>
          <a:prstGeom prst="rect">
            <a:avLst/>
          </a:prstGeom>
        </p:spPr>
      </p:pic>
    </p:spTree>
    <p:extLst>
      <p:ext uri="{BB962C8B-B14F-4D97-AF65-F5344CB8AC3E}">
        <p14:creationId xmlns:p14="http://schemas.microsoft.com/office/powerpoint/2010/main" val="422830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3" y="1162050"/>
            <a:ext cx="4225066" cy="5940088"/>
          </a:xfrm>
          <a:prstGeom prst="rect">
            <a:avLst/>
          </a:prstGeom>
          <a:noFill/>
        </p:spPr>
        <p:txBody>
          <a:bodyPr wrap="square">
            <a:spAutoFit/>
          </a:bodyPr>
          <a:lstStyle/>
          <a:p>
            <a:pPr algn="just"/>
            <a:r>
              <a:rPr lang="en-US" sz="1000" dirty="0">
                <a:latin typeface="DengXian (Textkörper)"/>
              </a:rPr>
              <a:t>当 Georges Bizet 的 Les </a:t>
            </a:r>
            <a:r>
              <a:rPr lang="en-US" sz="1000" dirty="0" err="1">
                <a:latin typeface="DengXian (Textkörper)"/>
              </a:rPr>
              <a:t>pêcheurs</a:t>
            </a:r>
            <a:r>
              <a:rPr lang="en-US" sz="1000" dirty="0">
                <a:latin typeface="DengXian (Textkörper)"/>
              </a:rPr>
              <a:t> de </a:t>
            </a:r>
            <a:r>
              <a:rPr lang="en-US" sz="1000" dirty="0" err="1">
                <a:latin typeface="DengXian (Textkörper)"/>
              </a:rPr>
              <a:t>perles（采珠人）于</a:t>
            </a:r>
            <a:r>
              <a:rPr lang="en-US" sz="1000" dirty="0">
                <a:latin typeface="DengXian (Textkörper)"/>
              </a:rPr>
              <a:t> 1863 年 9 月 30 </a:t>
            </a:r>
            <a:r>
              <a:rPr lang="en-US" sz="1000" dirty="0" err="1">
                <a:latin typeface="DengXian (Textkörper)"/>
              </a:rPr>
              <a:t>日在新建的</a:t>
            </a:r>
            <a:r>
              <a:rPr lang="en-US" sz="1000" dirty="0">
                <a:latin typeface="DengXian (Textkörper)"/>
              </a:rPr>
              <a:t> Théâtre-</a:t>
            </a:r>
            <a:r>
              <a:rPr lang="en-US" sz="1000" dirty="0" err="1">
                <a:latin typeface="DengXian (Textkörper)"/>
              </a:rPr>
              <a:t>Lyrique</a:t>
            </a:r>
            <a:r>
              <a:rPr lang="en-US" sz="1000" dirty="0">
                <a:latin typeface="DengXian (Textkörper)"/>
              </a:rPr>
              <a:t> </a:t>
            </a:r>
            <a:r>
              <a:rPr lang="en-US" sz="1000" dirty="0" err="1">
                <a:latin typeface="DengXian (Textkörper)"/>
              </a:rPr>
              <a:t>首演时，也就是今天位于</a:t>
            </a:r>
            <a:r>
              <a:rPr lang="en-US" sz="1000" dirty="0">
                <a:latin typeface="DengXian (Textkörper)"/>
              </a:rPr>
              <a:t> Place du Châtelet </a:t>
            </a:r>
            <a:r>
              <a:rPr lang="en-US" sz="1000" dirty="0" err="1">
                <a:latin typeface="DengXian (Textkörper)"/>
              </a:rPr>
              <a:t>的巴黎市政厅剧院，巴黎已经存在了十年年</a:t>
            </a:r>
            <a:r>
              <a:rPr lang="en-US" sz="1000" dirty="0">
                <a:latin typeface="DengXian (Textkörper)"/>
              </a:rPr>
              <a:t> »</a:t>
            </a:r>
            <a:r>
              <a:rPr lang="en-US" sz="1000" dirty="0" err="1">
                <a:latin typeface="DengXian (Textkörper)"/>
              </a:rPr>
              <a:t>Societé</a:t>
            </a:r>
            <a:r>
              <a:rPr lang="en-US" sz="1000" dirty="0">
                <a:latin typeface="DengXian (Textkörper)"/>
              </a:rPr>
              <a:t> des </a:t>
            </a:r>
            <a:r>
              <a:rPr lang="en-US" sz="1000" dirty="0" err="1">
                <a:latin typeface="DengXian (Textkörper)"/>
              </a:rPr>
              <a:t>Eaux</a:t>
            </a:r>
            <a:r>
              <a:rPr lang="en-US" sz="1000" dirty="0">
                <a:latin typeface="DengXian (Textkörper)"/>
              </a:rPr>
              <a:t> </a:t>
            </a:r>
            <a:r>
              <a:rPr lang="en-US" sz="1000" dirty="0" err="1">
                <a:latin typeface="DengXian (Textkörper)"/>
              </a:rPr>
              <a:t>Générales</a:t>
            </a:r>
            <a:r>
              <a:rPr lang="en-US" sz="1000" dirty="0">
                <a:latin typeface="DengXian (Textkörper)"/>
              </a:rPr>
              <a:t>«，</a:t>
            </a:r>
            <a:r>
              <a:rPr lang="en-US" sz="1000" dirty="0" err="1">
                <a:latin typeface="DengXian (Textkörper)"/>
              </a:rPr>
              <a:t>它通过管道为公寓供应新鲜的泉水，这些泉水也通过自</a:t>
            </a:r>
            <a:r>
              <a:rPr lang="en-US" sz="1000" dirty="0">
                <a:latin typeface="DengXian (Textkörper)"/>
              </a:rPr>
              <a:t> 1853 </a:t>
            </a:r>
            <a:r>
              <a:rPr lang="en-US" sz="1000" dirty="0" err="1">
                <a:latin typeface="DengXian (Textkörper)"/>
              </a:rPr>
              <a:t>年以来大规模扩建的地下污水系统作为废水处理</a:t>
            </a:r>
            <a:r>
              <a:rPr lang="en-US" sz="1000" dirty="0">
                <a:latin typeface="DengXian (Textkörper)"/>
              </a:rPr>
              <a:t>。 Place du Châtelet </a:t>
            </a:r>
            <a:r>
              <a:rPr lang="en-US" sz="1000" dirty="0" err="1">
                <a:latin typeface="DengXian (Textkörper)"/>
              </a:rPr>
              <a:t>和拥有</a:t>
            </a:r>
            <a:r>
              <a:rPr lang="en-US" sz="1000" dirty="0">
                <a:latin typeface="DengXian (Textkörper)"/>
              </a:rPr>
              <a:t> 1,800 </a:t>
            </a:r>
            <a:r>
              <a:rPr lang="en-US" sz="1000" dirty="0" err="1">
                <a:latin typeface="DengXian (Textkörper)"/>
              </a:rPr>
              <a:t>个座位的新剧院大楼仅使用了一个季节，在</a:t>
            </a:r>
            <a:r>
              <a:rPr lang="en-US" sz="1000" dirty="0">
                <a:latin typeface="DengXian (Textkörper)"/>
              </a:rPr>
              <a:t> Prefect Haussmann </a:t>
            </a:r>
            <a:r>
              <a:rPr lang="en-US" sz="1000" dirty="0" err="1">
                <a:latin typeface="DengXian (Textkörper)"/>
              </a:rPr>
              <a:t>的要求下建造或重新设计和扩建</a:t>
            </a:r>
            <a:r>
              <a:rPr lang="en-US" sz="1000" dirty="0">
                <a:latin typeface="DengXian (Textkörper)"/>
              </a:rPr>
              <a:t>。 </a:t>
            </a:r>
            <a:r>
              <a:rPr lang="en-US" sz="1000" dirty="0" err="1">
                <a:latin typeface="DengXian (Textkörper)"/>
              </a:rPr>
              <a:t>莱昂·卡瓦略</a:t>
            </a:r>
            <a:r>
              <a:rPr lang="en-US" sz="1000" dirty="0">
                <a:latin typeface="DengXian (Textkörper)"/>
              </a:rPr>
              <a:t> (Léon Carvalho) </a:t>
            </a:r>
            <a:r>
              <a:rPr lang="en-US" sz="1000" dirty="0" err="1">
                <a:latin typeface="DengXian (Textkörper)"/>
              </a:rPr>
              <a:t>担任歌剧院导演的第二个任期刚满一年，而当晚首演的作曲家距离</a:t>
            </a:r>
            <a:r>
              <a:rPr lang="en-US" sz="1000" dirty="0">
                <a:latin typeface="DengXian (Textkörper)"/>
              </a:rPr>
              <a:t> 10 月 15 </a:t>
            </a:r>
            <a:r>
              <a:rPr lang="en-US" sz="1000" dirty="0" err="1">
                <a:latin typeface="DengXian (Textkörper)"/>
              </a:rPr>
              <a:t>日他的生日仅剩三周多，当时他还只有</a:t>
            </a:r>
            <a:r>
              <a:rPr lang="en-US" sz="1000" dirty="0">
                <a:latin typeface="DengXian (Textkörper)"/>
              </a:rPr>
              <a:t> 24 岁。 </a:t>
            </a:r>
            <a:r>
              <a:rPr lang="en-US" sz="1000" dirty="0" err="1">
                <a:latin typeface="DengXian (Textkörper)"/>
              </a:rPr>
              <a:t>然而，随着豪斯曼领导下的城市现代化，市中心的旧住宅区也被摧毁，无产阶级的住所被推到郊区</a:t>
            </a:r>
            <a:r>
              <a:rPr lang="en-US" sz="1000" dirty="0">
                <a:latin typeface="DengXian (Textkörper)"/>
              </a:rPr>
              <a:t>——</a:t>
            </a:r>
            <a:r>
              <a:rPr lang="en-US" sz="1000" dirty="0" err="1">
                <a:latin typeface="DengXian (Textkörper)"/>
              </a:rPr>
              <a:t>这种发展一直持续到巴黎郊区的当今问题</a:t>
            </a:r>
            <a:r>
              <a:rPr lang="en-US" sz="1000" dirty="0">
                <a:latin typeface="DengXian (Textkörper)"/>
              </a:rPr>
              <a:t>。 这样，经济活动仍然以早期资本主义为导向的激进机械化和工业化的影响决定了巴黎在所谓的“第二帝国”中期的城市景观，这是拿破仑三世唯一统治者下的第二帝国本可以做到的。 </a:t>
            </a:r>
          </a:p>
          <a:p>
            <a:pPr algn="just"/>
            <a:endParaRPr lang="en-US" sz="1000" dirty="0">
              <a:latin typeface="DengXian (Textkörper)"/>
            </a:endParaRPr>
          </a:p>
          <a:p>
            <a:pPr algn="just"/>
            <a:r>
              <a:rPr lang="en-US" sz="1000" dirty="0" err="1">
                <a:latin typeface="DengXian (Textkörper)"/>
              </a:rPr>
              <a:t>但就在</a:t>
            </a:r>
            <a:r>
              <a:rPr lang="en-US" sz="1000" dirty="0">
                <a:latin typeface="DengXian (Textkörper)"/>
              </a:rPr>
              <a:t> 1863 年 5 </a:t>
            </a:r>
            <a:r>
              <a:rPr lang="en-US" sz="1000" dirty="0" err="1">
                <a:latin typeface="DengXian (Textkörper)"/>
              </a:rPr>
              <a:t>月佩伦菲歇尔首演前四个月，举行了选举，共和力量从中得到加强</a:t>
            </a:r>
            <a:r>
              <a:rPr lang="en-US" sz="1000" dirty="0">
                <a:latin typeface="DengXian (Textkörper)"/>
              </a:rPr>
              <a:t>。 </a:t>
            </a:r>
            <a:r>
              <a:rPr lang="en-US" sz="1000" dirty="0" err="1">
                <a:latin typeface="DengXian (Textkörper)"/>
              </a:rPr>
              <a:t>结果，拿破仑三世</a:t>
            </a:r>
            <a:r>
              <a:rPr lang="en-US" sz="1000" dirty="0">
                <a:latin typeface="DengXian (Textkörper)"/>
              </a:rPr>
              <a:t>。 </a:t>
            </a:r>
            <a:r>
              <a:rPr lang="en-US" sz="1000" dirty="0" err="1">
                <a:latin typeface="DengXian (Textkörper)"/>
              </a:rPr>
              <a:t>对劳动力做出进一步让步（例如</a:t>
            </a:r>
            <a:r>
              <a:rPr lang="en-US" sz="1000" dirty="0">
                <a:latin typeface="DengXian (Textkörper)"/>
              </a:rPr>
              <a:t> 1864 </a:t>
            </a:r>
            <a:r>
              <a:rPr lang="en-US" sz="1000" dirty="0" err="1">
                <a:latin typeface="DengXian (Textkörper)"/>
              </a:rPr>
              <a:t>年承认罢工权）并允许社会文化自由化，例如新闻法和艺术审查制度</a:t>
            </a:r>
            <a:r>
              <a:rPr lang="en-US" sz="1000" dirty="0">
                <a:latin typeface="DengXian (Textkörper)"/>
              </a:rPr>
              <a:t>。 </a:t>
            </a:r>
            <a:r>
              <a:rPr lang="en-US" sz="1000" dirty="0" err="1">
                <a:latin typeface="DengXian (Textkörper)"/>
              </a:rPr>
              <a:t>因此，比才的</a:t>
            </a:r>
            <a:r>
              <a:rPr lang="en-US" sz="1000" dirty="0">
                <a:latin typeface="DengXian (Textkörper)"/>
              </a:rPr>
              <a:t> »</a:t>
            </a:r>
            <a:r>
              <a:rPr lang="en-US" sz="1000" dirty="0" err="1">
                <a:latin typeface="DengXian (Textkörper)"/>
              </a:rPr>
              <a:t>drame</a:t>
            </a:r>
            <a:r>
              <a:rPr lang="en-US" sz="1000" dirty="0">
                <a:latin typeface="DengXian (Textkörper)"/>
              </a:rPr>
              <a:t> musical«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创作于</a:t>
            </a:r>
            <a:r>
              <a:rPr lang="en-US" sz="1000" dirty="0">
                <a:latin typeface="DengXian (Textkörper)"/>
              </a:rPr>
              <a:t> 1863 </a:t>
            </a:r>
            <a:r>
              <a:rPr lang="en-US" sz="1000" dirty="0" err="1">
                <a:latin typeface="DengXian (Textkörper)"/>
              </a:rPr>
              <a:t>年夏天的短短几周内，因此在历史进程中恰好占据了时代的转折点</a:t>
            </a:r>
            <a:r>
              <a:rPr lang="en-US" sz="1000" dirty="0">
                <a:latin typeface="DengXian (Textkörper)"/>
              </a:rPr>
              <a:t>。 </a:t>
            </a:r>
            <a:r>
              <a:rPr lang="en-US" sz="1000" dirty="0" err="1">
                <a:latin typeface="DengXian (Textkörper)"/>
              </a:rPr>
              <a:t>可以说</a:t>
            </a:r>
            <a:r>
              <a:rPr lang="en-US" sz="1000" dirty="0">
                <a:latin typeface="DengXian (Textkörper)"/>
              </a:rPr>
              <a:t> ›biographically-aesthetics‹ </a:t>
            </a:r>
            <a:r>
              <a:rPr lang="en-US" sz="1000" dirty="0" err="1">
                <a:latin typeface="DengXian (Textkörper)"/>
              </a:rPr>
              <a:t>这部作品标志着一个发展的开始，在这一发展的最后，作曲家将找到异国情调的</a:t>
            </a:r>
            <a:r>
              <a:rPr lang="en-US" sz="1000" dirty="0">
                <a:latin typeface="DengXian (Textkörper)"/>
              </a:rPr>
              <a:t> ›</a:t>
            </a:r>
            <a:r>
              <a:rPr lang="en-US" sz="1000" dirty="0" err="1">
                <a:latin typeface="DengXian (Textkörper)"/>
              </a:rPr>
              <a:t>蛇蝎美人</a:t>
            </a:r>
            <a:r>
              <a:rPr lang="en-US" sz="1000" dirty="0">
                <a:latin typeface="DengXian (Textkörper)"/>
              </a:rPr>
              <a:t> ‹ </a:t>
            </a:r>
            <a:r>
              <a:rPr lang="en-US" sz="1000" dirty="0" err="1">
                <a:latin typeface="DengXian (Textkörper)"/>
              </a:rPr>
              <a:t>的典范，它至今仍对所有艺术产生影响</a:t>
            </a:r>
            <a:r>
              <a:rPr lang="en-US" sz="1000" dirty="0">
                <a:latin typeface="DengXian (Textkörper)"/>
              </a:rPr>
              <a:t>。 1875 年，他在卡门突然去世前不久，在诗意现实主义的框架内设计了这款模型的原型，该框架将音乐表达的流行与几乎可以称为现代的心理学相结合，以创造他自己的个人风格。 1863 </a:t>
            </a:r>
            <a:r>
              <a:rPr lang="en-US" sz="1000" dirty="0" err="1">
                <a:latin typeface="DengXian (Textkörper)"/>
              </a:rPr>
              <a:t>年的</a:t>
            </a:r>
            <a:r>
              <a:rPr lang="en-US" sz="1000" dirty="0">
                <a:latin typeface="DengXian (Textkörper)"/>
              </a:rPr>
              <a:t>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距此还有很长的路要走，但却是迈向它不可或缺的一步</a:t>
            </a:r>
            <a:r>
              <a:rPr lang="en-US" sz="1000" dirty="0">
                <a:latin typeface="DengXian (Textkörper)"/>
              </a:rPr>
              <a:t>——</a:t>
            </a:r>
            <a:r>
              <a:rPr lang="en-US" sz="1000" dirty="0" err="1">
                <a:latin typeface="DengXian (Textkörper)"/>
              </a:rPr>
              <a:t>而且是一首特别好听的歌</a:t>
            </a:r>
            <a:endParaRPr lang="en-US" sz="1000" dirty="0">
              <a:latin typeface="DengXian (Textkörper)"/>
            </a:endParaRPr>
          </a:p>
          <a:p>
            <a:pPr algn="just"/>
            <a:endParaRPr lang="en-US" sz="1000" dirty="0"/>
          </a:p>
          <a:p>
            <a:pPr algn="just"/>
            <a:r>
              <a:rPr lang="zh-CN" altLang="en-US" sz="1000" dirty="0"/>
              <a:t>米歇尔</a:t>
            </a:r>
            <a:r>
              <a:rPr lang="en-US" altLang="zh-CN" sz="1000" dirty="0"/>
              <a:t>·</a:t>
            </a:r>
            <a:r>
              <a:rPr lang="zh-CN" altLang="en-US" sz="1000" dirty="0"/>
              <a:t>卡雷 </a:t>
            </a:r>
            <a:r>
              <a:rPr lang="en-US" altLang="zh-CN" sz="1000" dirty="0"/>
              <a:t>(Michel </a:t>
            </a:r>
            <a:r>
              <a:rPr lang="en-US" altLang="zh-CN" sz="1000" dirty="0" err="1"/>
              <a:t>Carré</a:t>
            </a:r>
            <a:r>
              <a:rPr lang="en-US" altLang="zh-CN" sz="1000" dirty="0"/>
              <a:t>) </a:t>
            </a:r>
            <a:r>
              <a:rPr lang="zh-CN" altLang="en-US" sz="1000" dirty="0"/>
              <a:t>和尤金</a:t>
            </a:r>
            <a:r>
              <a:rPr lang="en-US" altLang="zh-CN" sz="1000" dirty="0"/>
              <a:t>·</a:t>
            </a:r>
            <a:r>
              <a:rPr lang="zh-CN" altLang="en-US" sz="1000" dirty="0"/>
              <a:t>科蒙 </a:t>
            </a:r>
            <a:r>
              <a:rPr lang="en-US" altLang="zh-CN" sz="1000" dirty="0"/>
              <a:t>(Eugène </a:t>
            </a:r>
            <a:r>
              <a:rPr lang="en-US" altLang="zh-CN" sz="1000" dirty="0" err="1"/>
              <a:t>Cormon</a:t>
            </a:r>
            <a:r>
              <a:rPr lang="en-US" altLang="zh-CN" sz="1000" dirty="0"/>
              <a:t>) </a:t>
            </a:r>
            <a:r>
              <a:rPr lang="zh-CN" altLang="en-US" sz="1000" dirty="0"/>
              <a:t>创作的</a:t>
            </a:r>
            <a:r>
              <a:rPr lang="en-US" altLang="zh-CN" sz="1000" dirty="0"/>
              <a:t>《</a:t>
            </a:r>
            <a:r>
              <a:rPr lang="zh-CN" altLang="en-US" sz="1000" dirty="0"/>
              <a:t>采珠人</a:t>
            </a:r>
            <a:r>
              <a:rPr lang="en-US" altLang="zh-CN" sz="1000" dirty="0"/>
              <a:t>》(The Pearl Fishers) </a:t>
            </a:r>
            <a:r>
              <a:rPr lang="zh-CN" altLang="en-US" sz="1000" dirty="0"/>
              <a:t>的剧本经常遭到责骂，并且“被改得更糟”。 因此，故事的结局在 </a:t>
            </a:r>
            <a:r>
              <a:rPr lang="en-US" altLang="zh-CN" sz="1000" dirty="0"/>
              <a:t>1886 </a:t>
            </a:r>
            <a:r>
              <a:rPr lang="zh-CN" altLang="en-US" sz="1000" dirty="0"/>
              <a:t>年和 </a:t>
            </a:r>
            <a:r>
              <a:rPr lang="en-US" altLang="zh-CN" sz="1000" dirty="0"/>
              <a:t>1893 </a:t>
            </a:r>
            <a:r>
              <a:rPr lang="zh-CN" altLang="en-US" sz="1000" dirty="0"/>
              <a:t>年比才死后的第一次复兴中被改变，目的是获得更大的戏剧效果。 </a:t>
            </a:r>
            <a:r>
              <a:rPr lang="en-US" altLang="zh-CN" sz="1000" dirty="0"/>
              <a:t>1863 </a:t>
            </a:r>
            <a:r>
              <a:rPr lang="zh-CN" altLang="en-US" sz="1000" dirty="0"/>
              <a:t>年的原版以纳迪尔和莱拉获救以及 </a:t>
            </a:r>
            <a:r>
              <a:rPr lang="en-US" altLang="zh-CN" sz="1000" dirty="0" err="1"/>
              <a:t>Zurga</a:t>
            </a:r>
            <a:r>
              <a:rPr lang="en-US" altLang="zh-CN" sz="1000" dirty="0"/>
              <a:t> </a:t>
            </a:r>
            <a:r>
              <a:rPr lang="zh-CN" altLang="en-US" sz="1000" dirty="0"/>
              <a:t>的命运不确定而告终，</a:t>
            </a:r>
            <a:r>
              <a:rPr lang="en-US" altLang="zh-CN" sz="1000" dirty="0" err="1"/>
              <a:t>Zurga</a:t>
            </a:r>
            <a:r>
              <a:rPr lang="en-US" altLang="zh-CN" sz="1000" dirty="0"/>
              <a:t> </a:t>
            </a:r>
            <a:r>
              <a:rPr lang="zh-CN" altLang="en-US" sz="1000" dirty="0"/>
              <a:t>还活着但承认在村里放火。 然而，在 </a:t>
            </a:r>
            <a:r>
              <a:rPr lang="en-US" altLang="zh-CN" sz="1000" dirty="0"/>
              <a:t>1886 </a:t>
            </a:r>
            <a:r>
              <a:rPr lang="zh-CN" altLang="en-US" sz="1000" dirty="0"/>
              <a:t>年的版本中，</a:t>
            </a:r>
            <a:r>
              <a:rPr lang="en-US" altLang="zh-CN" sz="1000" dirty="0" err="1"/>
              <a:t>Zurga</a:t>
            </a:r>
            <a:r>
              <a:rPr lang="en-US" altLang="zh-CN" sz="1000" dirty="0"/>
              <a:t> </a:t>
            </a:r>
            <a:r>
              <a:rPr lang="zh-CN" altLang="en-US" sz="1000" dirty="0"/>
              <a:t>在柴堆的火焰中燃烧而不是 </a:t>
            </a:r>
            <a:r>
              <a:rPr lang="en-US" altLang="zh-CN" sz="1000" dirty="0" err="1"/>
              <a:t>Leïla</a:t>
            </a:r>
            <a:r>
              <a:rPr lang="zh-CN" altLang="en-US" sz="1000" dirty="0"/>
              <a:t>，此时整个丛林也燃烧起来</a:t>
            </a:r>
            <a:r>
              <a:rPr lang="en-US" altLang="zh-CN" sz="1000" dirty="0"/>
              <a:t>——</a:t>
            </a:r>
            <a:r>
              <a:rPr lang="zh-CN" altLang="en-US" sz="1000" dirty="0"/>
              <a:t>仿佛编曲者从瓦格纳 </a:t>
            </a:r>
            <a:r>
              <a:rPr lang="en-US" altLang="zh-CN" sz="1000" dirty="0"/>
              <a:t>1876 </a:t>
            </a:r>
            <a:r>
              <a:rPr lang="zh-CN" altLang="en-US" sz="1000" dirty="0"/>
              <a:t>年的</a:t>
            </a:r>
            <a:r>
              <a:rPr lang="en-US" altLang="zh-CN" sz="1000" dirty="0"/>
              <a:t>《</a:t>
            </a:r>
            <a:r>
              <a:rPr lang="zh-CN" altLang="en-US" sz="1000" dirty="0"/>
              <a:t>黄昏</a:t>
            </a:r>
            <a:r>
              <a:rPr lang="en-US" altLang="zh-CN" sz="1000" dirty="0"/>
              <a:t>》</a:t>
            </a:r>
            <a:r>
              <a:rPr lang="zh-CN" altLang="en-US" sz="1000" dirty="0"/>
              <a:t>中汲取了灵感。 最后，</a:t>
            </a:r>
            <a:r>
              <a:rPr lang="en-US" altLang="zh-CN" sz="1000" dirty="0"/>
              <a:t>1893 </a:t>
            </a:r>
            <a:r>
              <a:rPr lang="zh-CN" altLang="en-US" sz="1000" dirty="0"/>
              <a:t>年版的</a:t>
            </a:r>
            <a:r>
              <a:rPr lang="en-US" altLang="zh-CN" sz="1000" dirty="0"/>
              <a:t>《</a:t>
            </a:r>
            <a:r>
              <a:rPr lang="zh-CN" altLang="en-US" sz="1000" dirty="0"/>
              <a:t>采珠人</a:t>
            </a:r>
            <a:r>
              <a:rPr lang="en-US" altLang="zh-CN" sz="1000" dirty="0"/>
              <a:t>》</a:t>
            </a:r>
            <a:r>
              <a:rPr lang="zh-CN" altLang="en-US" sz="1000" dirty="0"/>
              <a:t>显示 </a:t>
            </a:r>
            <a:r>
              <a:rPr lang="en-US" altLang="zh-CN" sz="1000" dirty="0" err="1"/>
              <a:t>Zurga</a:t>
            </a:r>
            <a:r>
              <a:rPr lang="en-US" altLang="zh-CN" sz="1000" dirty="0"/>
              <a:t> </a:t>
            </a:r>
            <a:r>
              <a:rPr lang="zh-CN" altLang="en-US" sz="1000" dirty="0"/>
              <a:t>被愤怒的渔民刺死，因为他们看到 </a:t>
            </a:r>
            <a:r>
              <a:rPr lang="en-US" altLang="zh-CN" sz="1000" dirty="0" err="1"/>
              <a:t>Leïla</a:t>
            </a:r>
            <a:r>
              <a:rPr lang="en-US" altLang="zh-CN" sz="1000" dirty="0"/>
              <a:t> </a:t>
            </a:r>
            <a:r>
              <a:rPr lang="zh-CN" altLang="en-US" sz="1000" dirty="0"/>
              <a:t>和 </a:t>
            </a:r>
            <a:r>
              <a:rPr lang="en-US" altLang="zh-CN" sz="1000" dirty="0"/>
              <a:t>Nadir </a:t>
            </a:r>
            <a:r>
              <a:rPr lang="zh-CN" altLang="en-US" sz="1000" dirty="0"/>
              <a:t>能够逃脱</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381052" y="581025"/>
            <a:ext cx="5446955" cy="6186309"/>
          </a:xfrm>
          <a:prstGeom prst="rect">
            <a:avLst/>
          </a:prstGeom>
          <a:noFill/>
        </p:spPr>
        <p:txBody>
          <a:bodyPr wrap="square">
            <a:spAutoFit/>
          </a:bodyPr>
          <a:lstStyle/>
          <a:p>
            <a:pPr algn="just"/>
            <a:r>
              <a:rPr lang="zh-CN" altLang="en-US" sz="900" dirty="0">
                <a:latin typeface="DengXian (Textkörper)"/>
              </a:rPr>
              <a:t>然而，在首映式上播放的版本的情节不能再完全明确地再现，因为三个剧本幸存下来：审查员、提示者和可能是舞台监督各一个。 在今天使用的乐谱中，这三者都偏离了文本，该乐谱是根据 </a:t>
            </a:r>
            <a:r>
              <a:rPr lang="en-US" altLang="zh-CN" sz="900" dirty="0">
                <a:latin typeface="DengXian (Textkörper)"/>
              </a:rPr>
              <a:t>1863 </a:t>
            </a:r>
            <a:r>
              <a:rPr lang="zh-CN" altLang="en-US" sz="900" dirty="0">
                <a:latin typeface="DengXian (Textkörper)"/>
              </a:rPr>
              <a:t>年幸存的钢琴还原重建的。 例如，剧本将女巫命名为额外的工作人员，然后女巫将莱拉的面纱拉开。 此外，</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本人而不是大祭司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让这里的恋人感到惊讶，正是闪电点燃了珍珠渔村的小屋，</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可以从中受益并释放恋人。 所有这些都构成了一个比分数给出的事件顺序更合理的情节。 因此，正确呈现的剧本本身比表演传统所暗示的更合乎逻辑。</a:t>
            </a:r>
            <a:endParaRPr lang="en-US" altLang="zh-CN" sz="900" dirty="0">
              <a:latin typeface="DengXian (Textkörper)"/>
            </a:endParaRPr>
          </a:p>
          <a:p>
            <a:pPr algn="just"/>
            <a:endParaRPr lang="en-US" sz="900" dirty="0">
              <a:latin typeface="DengXian (Textkörper)"/>
            </a:endParaRPr>
          </a:p>
          <a:p>
            <a:pPr algn="just"/>
            <a:r>
              <a:rPr lang="zh-CN" altLang="en-US" sz="900" dirty="0"/>
              <a:t>将讨论各种背景，作为自由构建的采珠人故事的灵感来源。 </a:t>
            </a:r>
            <a:r>
              <a:rPr lang="en-US" altLang="zh-CN" sz="900" dirty="0"/>
              <a:t>Carl Maria von Weber </a:t>
            </a:r>
            <a:r>
              <a:rPr lang="zh-CN" altLang="en-US" sz="900" dirty="0"/>
              <a:t>的 </a:t>
            </a:r>
            <a:r>
              <a:rPr lang="en-US" altLang="zh-CN" sz="900" dirty="0"/>
              <a:t>Der </a:t>
            </a:r>
            <a:r>
              <a:rPr lang="en-US" altLang="zh-CN" sz="900" dirty="0" err="1"/>
              <a:t>Freischütz</a:t>
            </a:r>
            <a:r>
              <a:rPr lang="en-US" altLang="zh-CN" sz="900" dirty="0"/>
              <a:t> </a:t>
            </a:r>
            <a:r>
              <a:rPr lang="zh-CN" altLang="en-US" sz="900" dirty="0"/>
              <a:t>于 </a:t>
            </a:r>
            <a:r>
              <a:rPr lang="en-US" altLang="zh-CN" sz="900" dirty="0"/>
              <a:t>1821 </a:t>
            </a:r>
            <a:r>
              <a:rPr lang="zh-CN" altLang="en-US" sz="900" dirty="0"/>
              <a:t>年在柏林首次演出，自 </a:t>
            </a:r>
            <a:r>
              <a:rPr lang="en-US" altLang="zh-CN" sz="900" dirty="0"/>
              <a:t>1824 </a:t>
            </a:r>
            <a:r>
              <a:rPr lang="zh-CN" altLang="en-US" sz="900" dirty="0"/>
              <a:t>年以来一直在巴黎以 </a:t>
            </a:r>
            <a:r>
              <a:rPr lang="en-US" altLang="zh-CN" sz="900" dirty="0"/>
              <a:t>Robin des </a:t>
            </a:r>
            <a:r>
              <a:rPr lang="en-US" altLang="zh-CN" sz="900" dirty="0" err="1"/>
              <a:t>Bois</a:t>
            </a:r>
            <a:r>
              <a:rPr lang="en-US" altLang="zh-CN" sz="900" dirty="0"/>
              <a:t> </a:t>
            </a:r>
            <a:r>
              <a:rPr lang="zh-CN" altLang="en-US" sz="900" dirty="0"/>
              <a:t>为名多次演出（不要与现在以这个名称为人所知的 </a:t>
            </a:r>
            <a:r>
              <a:rPr lang="en-US" altLang="zh-CN" sz="900" dirty="0"/>
              <a:t>Robin Hood </a:t>
            </a:r>
            <a:r>
              <a:rPr lang="zh-CN" altLang="en-US" sz="900" dirty="0"/>
              <a:t>音乐剧混淆），最后，恰好从 </a:t>
            </a:r>
            <a:r>
              <a:rPr lang="en-US" altLang="zh-CN" sz="900" dirty="0"/>
              <a:t>1863 </a:t>
            </a:r>
            <a:r>
              <a:rPr lang="zh-CN" altLang="en-US" sz="900" dirty="0"/>
              <a:t>年开始，最终也以 </a:t>
            </a:r>
            <a:r>
              <a:rPr lang="en-US" altLang="zh-CN" sz="900" dirty="0"/>
              <a:t>Le </a:t>
            </a:r>
            <a:r>
              <a:rPr lang="en-US" altLang="zh-CN" sz="900" dirty="0" err="1"/>
              <a:t>Freischütz</a:t>
            </a:r>
            <a:r>
              <a:rPr lang="en-US" altLang="zh-CN" sz="900" dirty="0"/>
              <a:t> </a:t>
            </a:r>
            <a:r>
              <a:rPr lang="zh-CN" altLang="en-US" sz="900" dirty="0"/>
              <a:t>为名。 比才歌剧中的人物星座，将“游侠”纳迪尔与珍珠渔民相对立，可以与</a:t>
            </a:r>
            <a:r>
              <a:rPr lang="en-US" altLang="zh-CN" sz="900" dirty="0"/>
              <a:t>《</a:t>
            </a:r>
            <a:r>
              <a:rPr lang="zh-CN" altLang="en-US" sz="900" dirty="0"/>
              <a:t>自由射手</a:t>
            </a:r>
            <a:r>
              <a:rPr lang="en-US" altLang="zh-CN" sz="900" dirty="0"/>
              <a:t>》</a:t>
            </a:r>
            <a:r>
              <a:rPr lang="zh-CN" altLang="en-US" sz="900" dirty="0"/>
              <a:t>中猎人和农民之间的对比以及纳迪尔的入口咏叹调</a:t>
            </a:r>
            <a:r>
              <a:rPr lang="en-US" altLang="zh-CN" sz="900" dirty="0"/>
              <a:t>»Des </a:t>
            </a:r>
            <a:r>
              <a:rPr lang="en-US" altLang="zh-CN" sz="900" dirty="0" err="1"/>
              <a:t>savannes</a:t>
            </a:r>
            <a:r>
              <a:rPr lang="en-US" altLang="zh-CN" sz="900" dirty="0"/>
              <a:t> et </a:t>
            </a:r>
            <a:r>
              <a:rPr lang="zh-CN" altLang="en-US" sz="900" dirty="0"/>
              <a:t>的第一节进行比较</a:t>
            </a:r>
            <a:r>
              <a:rPr lang="en-US" altLang="zh-CN" sz="900" dirty="0"/>
              <a:t>des </a:t>
            </a:r>
            <a:r>
              <a:rPr lang="en-US" altLang="zh-CN" sz="900" dirty="0" err="1"/>
              <a:t>forêts</a:t>
            </a:r>
            <a:r>
              <a:rPr lang="en-US" altLang="zh-CN" sz="900" dirty="0"/>
              <a:t>« </a:t>
            </a:r>
            <a:r>
              <a:rPr lang="zh-CN" altLang="en-US" sz="900" dirty="0"/>
              <a:t>对应于 </a:t>
            </a:r>
            <a:r>
              <a:rPr lang="en-US" altLang="zh-CN" sz="900" dirty="0"/>
              <a:t>Max </a:t>
            </a:r>
            <a:r>
              <a:rPr lang="zh-CN" altLang="en-US" sz="900" dirty="0"/>
              <a:t>的 </a:t>
            </a:r>
            <a:r>
              <a:rPr lang="en-US" altLang="zh-CN" sz="900" dirty="0" err="1"/>
              <a:t>Freischütz</a:t>
            </a:r>
            <a:r>
              <a:rPr lang="en-US" altLang="zh-CN" sz="900" dirty="0"/>
              <a:t> </a:t>
            </a:r>
            <a:r>
              <a:rPr lang="zh-CN" altLang="en-US" sz="900" dirty="0"/>
              <a:t>咏叹调“</a:t>
            </a:r>
            <a:r>
              <a:rPr lang="en-US" altLang="zh-CN" sz="900" dirty="0"/>
              <a:t>Through the woods through the floodplain”</a:t>
            </a:r>
            <a:r>
              <a:rPr lang="zh-CN" altLang="en-US" sz="900" dirty="0"/>
              <a:t>中第一行文本的反向直译。 但 </a:t>
            </a:r>
            <a:r>
              <a:rPr lang="en-US" altLang="zh-CN" sz="900" dirty="0"/>
              <a:t>Die </a:t>
            </a:r>
            <a:r>
              <a:rPr lang="en-US" altLang="zh-CN" sz="900" dirty="0" err="1"/>
              <a:t>Perlenfischer</a:t>
            </a:r>
            <a:r>
              <a:rPr lang="en-US" altLang="zh-CN" sz="900" dirty="0"/>
              <a:t> </a:t>
            </a:r>
            <a:r>
              <a:rPr lang="zh-CN" altLang="en-US" sz="900" dirty="0"/>
              <a:t>中场景的许多音乐情绪似乎让人想起韦伯的作品，从而证明他对比才的影响。 比才写给查尔斯</a:t>
            </a:r>
            <a:r>
              <a:rPr lang="en-US" altLang="zh-CN" sz="900" dirty="0"/>
              <a:t>·</a:t>
            </a:r>
            <a:r>
              <a:rPr lang="zh-CN" altLang="en-US" sz="900" dirty="0"/>
              <a:t>古诺的一封信表明，他最初认为莱拉是他的新歌剧的标题，这与贝利尼的</a:t>
            </a:r>
            <a:r>
              <a:rPr lang="en-US" altLang="zh-CN" sz="900" dirty="0"/>
              <a:t>《</a:t>
            </a:r>
            <a:r>
              <a:rPr lang="zh-CN" altLang="en-US" sz="900" dirty="0"/>
              <a:t>诺玛</a:t>
            </a:r>
            <a:r>
              <a:rPr lang="en-US" altLang="zh-CN" sz="900" dirty="0"/>
              <a:t>》</a:t>
            </a:r>
            <a:r>
              <a:rPr lang="zh-CN" altLang="en-US" sz="900" dirty="0"/>
              <a:t>（</a:t>
            </a:r>
            <a:r>
              <a:rPr lang="en-US" altLang="zh-CN" sz="900" dirty="0"/>
              <a:t>1831 </a:t>
            </a:r>
            <a:r>
              <a:rPr lang="zh-CN" altLang="en-US" sz="900" dirty="0"/>
              <a:t>年）或斯庞蒂尼的</a:t>
            </a:r>
            <a:r>
              <a:rPr lang="en-US" altLang="zh-CN" sz="900" dirty="0"/>
              <a:t>《</a:t>
            </a:r>
            <a:r>
              <a:rPr lang="zh-CN" altLang="en-US" sz="900" dirty="0"/>
              <a:t>维斯塔莱</a:t>
            </a:r>
            <a:r>
              <a:rPr lang="en-US" altLang="zh-CN" sz="900" dirty="0"/>
              <a:t>》</a:t>
            </a:r>
            <a:r>
              <a:rPr lang="zh-CN" altLang="en-US" sz="900" dirty="0"/>
              <a:t>（</a:t>
            </a:r>
            <a:r>
              <a:rPr lang="en-US" altLang="zh-CN" sz="900" dirty="0"/>
              <a:t>1807 </a:t>
            </a:r>
            <a:r>
              <a:rPr lang="zh-CN" altLang="en-US" sz="900" dirty="0"/>
              <a:t>年）的标题中的主角的命名相对应</a:t>
            </a:r>
            <a:r>
              <a:rPr lang="en-US" altLang="zh-CN" sz="900" dirty="0"/>
              <a:t>) - </a:t>
            </a:r>
            <a:r>
              <a:rPr lang="zh-CN" altLang="en-US" sz="900" dirty="0"/>
              <a:t>作品，其对采珠人故事情节的影响似乎显而易见。 但比才也在这里写道，他的歌剧应该以墨西哥为背景。 因此可以想象，他最初想到的是或多或少被晒黑的（北）美洲印第安人变种，后来变异为锡兰居民。 事实上，纳迪尔明确用来描述的术语“游侠”已经非常明确地与 </a:t>
            </a:r>
            <a:r>
              <a:rPr lang="en-US" altLang="zh-CN" sz="900" dirty="0"/>
              <a:t>Fenimore Cooper </a:t>
            </a:r>
            <a:r>
              <a:rPr lang="zh-CN" altLang="en-US" sz="900" dirty="0"/>
              <a:t>所谓的“</a:t>
            </a:r>
            <a:r>
              <a:rPr lang="en-US" altLang="zh-CN" sz="900" dirty="0"/>
              <a:t>Leatherstocking”</a:t>
            </a:r>
            <a:r>
              <a:rPr lang="zh-CN" altLang="en-US" sz="900" dirty="0"/>
              <a:t>小说（</a:t>
            </a:r>
            <a:r>
              <a:rPr lang="en-US" altLang="zh-CN" sz="900" dirty="0"/>
              <a:t>1823-1841</a:t>
            </a:r>
            <a:r>
              <a:rPr lang="zh-CN" altLang="en-US" sz="900" dirty="0"/>
              <a:t>）中的主人公联系在一起，因此与美国息息相关。</a:t>
            </a:r>
            <a:endParaRPr lang="en-US" altLang="zh-CN" sz="900" dirty="0"/>
          </a:p>
          <a:p>
            <a:pPr algn="just"/>
            <a:endParaRPr lang="en-US" sz="900" dirty="0"/>
          </a:p>
          <a:p>
            <a:pPr algn="just"/>
            <a:r>
              <a:rPr lang="zh-CN" altLang="en-US" sz="900" dirty="0"/>
              <a:t>与比才假定的最初想法相比，新标题 </a:t>
            </a:r>
            <a:r>
              <a:rPr lang="en-US" sz="900" dirty="0"/>
              <a:t>Les </a:t>
            </a:r>
            <a:r>
              <a:rPr lang="en-US" sz="900" dirty="0" err="1"/>
              <a:t>pêcheurs</a:t>
            </a:r>
            <a:r>
              <a:rPr lang="en-US" sz="900" dirty="0"/>
              <a:t> de </a:t>
            </a:r>
            <a:r>
              <a:rPr lang="en-US" sz="900" dirty="0" err="1"/>
              <a:t>perles</a:t>
            </a:r>
            <a:r>
              <a:rPr lang="en-US" sz="900" dirty="0"/>
              <a:t> </a:t>
            </a:r>
            <a:r>
              <a:rPr lang="zh-CN" altLang="en-US" sz="900" dirty="0"/>
              <a:t>也可以通过重点转移来解释，因为在完成的歌剧中，与周围的珍珠渔民社区发生冲突的男性友谊实际上比冲突更受重视女主的良心在贞节律和对爱情的向往之间。 然而，剧名 </a:t>
            </a:r>
            <a:r>
              <a:rPr lang="en-US" sz="900" dirty="0"/>
              <a:t>Les </a:t>
            </a:r>
            <a:r>
              <a:rPr lang="en-US" sz="900" dirty="0" err="1"/>
              <a:t>pêcheurs</a:t>
            </a:r>
            <a:r>
              <a:rPr lang="en-US" sz="900" dirty="0"/>
              <a:t> de </a:t>
            </a:r>
            <a:r>
              <a:rPr lang="en-US" sz="900" dirty="0" err="1"/>
              <a:t>perles</a:t>
            </a:r>
            <a:r>
              <a:rPr lang="en-US" sz="900" dirty="0"/>
              <a:t> </a:t>
            </a:r>
            <a:r>
              <a:rPr lang="zh-CN" altLang="en-US" sz="900" dirty="0"/>
              <a:t>与同一批编剧为 </a:t>
            </a:r>
            <a:r>
              <a:rPr lang="en-US" sz="900" dirty="0"/>
              <a:t>Louis-</a:t>
            </a:r>
            <a:r>
              <a:rPr lang="en-US" sz="900" dirty="0" err="1"/>
              <a:t>Aimé</a:t>
            </a:r>
            <a:r>
              <a:rPr lang="en-US" sz="900" dirty="0"/>
              <a:t> </a:t>
            </a:r>
            <a:r>
              <a:rPr lang="en-US" sz="900" dirty="0" err="1"/>
              <a:t>Maillart</a:t>
            </a:r>
            <a:r>
              <a:rPr lang="en-US" sz="900" dirty="0"/>
              <a:t> </a:t>
            </a:r>
            <a:r>
              <a:rPr lang="zh-CN" altLang="en-US" sz="900" dirty="0"/>
              <a:t>创作的一部歌剧有着惊人的相似之处：</a:t>
            </a:r>
            <a:r>
              <a:rPr lang="en-US" sz="900" dirty="0"/>
              <a:t>Les </a:t>
            </a:r>
            <a:r>
              <a:rPr lang="en-US" sz="900" dirty="0" err="1"/>
              <a:t>pêcheurs</a:t>
            </a:r>
            <a:r>
              <a:rPr lang="en-US" sz="900" dirty="0"/>
              <a:t> de </a:t>
            </a:r>
            <a:r>
              <a:rPr lang="en-US" sz="900" dirty="0" err="1"/>
              <a:t>Catane</a:t>
            </a:r>
            <a:r>
              <a:rPr lang="en-US" sz="900" dirty="0"/>
              <a:t>，</a:t>
            </a:r>
            <a:r>
              <a:rPr lang="zh-CN" altLang="en-US" sz="900" dirty="0"/>
              <a:t>该歌剧仅在三年前，即 </a:t>
            </a:r>
            <a:r>
              <a:rPr lang="en-US" altLang="zh-CN" sz="900" dirty="0"/>
              <a:t>1860 </a:t>
            </a:r>
            <a:r>
              <a:rPr lang="zh-CN" altLang="en-US" sz="900" dirty="0"/>
              <a:t>年 </a:t>
            </a:r>
            <a:r>
              <a:rPr lang="en-US" altLang="zh-CN" sz="900" dirty="0"/>
              <a:t>12 </a:t>
            </a:r>
            <a:r>
              <a:rPr lang="zh-CN" altLang="en-US" sz="900" dirty="0"/>
              <a:t>月，在 </a:t>
            </a:r>
            <a:r>
              <a:rPr lang="en-US" sz="900" dirty="0"/>
              <a:t>Théâtre </a:t>
            </a:r>
            <a:r>
              <a:rPr lang="en-US" sz="900" dirty="0" err="1"/>
              <a:t>Lyrique</a:t>
            </a:r>
            <a:r>
              <a:rPr lang="en-US" sz="900" dirty="0"/>
              <a:t> </a:t>
            </a:r>
            <a:r>
              <a:rPr lang="zh-CN" altLang="en-US" sz="900" dirty="0"/>
              <a:t>出版，位于时间还在 </a:t>
            </a:r>
            <a:r>
              <a:rPr lang="en-US" sz="900" dirty="0"/>
              <a:t>Boulevard du Temple，</a:t>
            </a:r>
            <a:r>
              <a:rPr lang="zh-CN" altLang="en-US" sz="900" dirty="0"/>
              <a:t>已经首映。</a:t>
            </a:r>
            <a:endParaRPr lang="en-US" altLang="zh-CN" sz="900" dirty="0"/>
          </a:p>
          <a:p>
            <a:pPr algn="just"/>
            <a:endParaRPr lang="en-US" sz="900" dirty="0"/>
          </a:p>
          <a:p>
            <a:pPr algn="just"/>
            <a:r>
              <a:rPr lang="en-US" altLang="zh-CN" sz="900" dirty="0" err="1"/>
              <a:t>Maillart</a:t>
            </a:r>
            <a:r>
              <a:rPr lang="en-US" altLang="zh-CN" sz="900" dirty="0"/>
              <a:t> </a:t>
            </a:r>
            <a:r>
              <a:rPr lang="zh-CN" altLang="en-US" sz="900" dirty="0"/>
              <a:t>的歌剧以在西班牙占领下受苦的西西里岛渔民为背景，展示了外国统治清楚勾勒的政治背景，并以一个通过女性主角的突然死亡来保留社会阶级界限的解决方案悲哀地结束，她已经愿意做出牺牲。 这部作品与 </a:t>
            </a:r>
            <a:r>
              <a:rPr lang="en-US" altLang="zh-CN" sz="900" dirty="0"/>
              <a:t>Bizet </a:t>
            </a:r>
            <a:r>
              <a:rPr lang="zh-CN" altLang="en-US" sz="900" dirty="0"/>
              <a:t>的 </a:t>
            </a:r>
            <a:r>
              <a:rPr lang="en-US" altLang="zh-CN" sz="900" dirty="0"/>
              <a:t>Pearl Fishers </a:t>
            </a:r>
            <a:r>
              <a:rPr lang="zh-CN" altLang="en-US" sz="900" dirty="0"/>
              <a:t>歌剧有共同点，最重要的是南海环境（阳光、海滩、悬崖）和祈祷和歌唱的处女的贞洁誓言，为渔民的幸福服务</a:t>
            </a:r>
            <a:r>
              <a:rPr lang="en-US" altLang="zh-CN" sz="900" dirty="0"/>
              <a:t>——</a:t>
            </a:r>
            <a:r>
              <a:rPr lang="zh-CN" altLang="en-US" sz="900" dirty="0"/>
              <a:t>当然，在西西里岛，她去天主教寺院，站在悬崖上，而不是在梵天寺。 然而，作为 </a:t>
            </a:r>
            <a:r>
              <a:rPr lang="en-US" altLang="zh-CN" sz="900" dirty="0"/>
              <a:t>Die </a:t>
            </a:r>
            <a:r>
              <a:rPr lang="en-US" altLang="zh-CN" sz="900" dirty="0" err="1"/>
              <a:t>Perlenfischer</a:t>
            </a:r>
            <a:r>
              <a:rPr lang="en-US" altLang="zh-CN" sz="900" dirty="0"/>
              <a:t> </a:t>
            </a:r>
            <a:r>
              <a:rPr lang="zh-CN" altLang="en-US" sz="900" dirty="0"/>
              <a:t>核心的三角关系对卡塔尼亚的渔民来说绝不是封闭的； 因为两个爱上纯洁新手的男人，一个是渔民的领袖，一个是贵族西班牙人，他们甚至不认识！ 对于那些年在抒情剧院演出的作品的制作者来说，异国情调的色彩似乎与心理相关的人物星座一样随意。 无论是西西里岛、墨西哥还是最后的锡兰基本上都无关紧要，也许重要的只是根据特定环境的相应决定做出时尚偏好，然后可以在奢华装备上体现出来，尤其是在服装上</a:t>
            </a:r>
            <a:endParaRPr lang="en-US" altLang="zh-CN" sz="900" dirty="0"/>
          </a:p>
          <a:p>
            <a:pPr algn="just"/>
            <a:endParaRPr lang="en-US" sz="900" dirty="0"/>
          </a:p>
          <a:p>
            <a:pPr algn="just"/>
            <a:r>
              <a:rPr lang="zh-CN" altLang="en-US" sz="900" dirty="0"/>
              <a:t>锡兰作为比才的 </a:t>
            </a:r>
            <a:r>
              <a:rPr lang="en-US" altLang="zh-CN" sz="900" dirty="0"/>
              <a:t>Die </a:t>
            </a:r>
            <a:r>
              <a:rPr lang="en-US" altLang="zh-CN" sz="900" dirty="0" err="1"/>
              <a:t>Perlenfischer</a:t>
            </a:r>
            <a:r>
              <a:rPr lang="en-US" altLang="zh-CN" sz="900" dirty="0"/>
              <a:t> </a:t>
            </a:r>
            <a:r>
              <a:rPr lang="zh-CN" altLang="en-US" sz="900" dirty="0"/>
              <a:t>的背景只不过是关系冲突的装饰，否则就戏剧和音乐而言，这种关系冲突大多是相当西方的。 这种处理异国情调的音乐上明显的例子是未实现的古斯拉，一种来自巴尔干半岛的单弦乐器，音乐文本中的说明明确指出，在纳迪尔的夜间香颂进入之前，它开始于距离，应该是在第二幕播放的时候可以听到。 我们在这里真正听到的不是古斯拉，而是双簧管柔和的声音，像风一样起伏，这设定了小夜曲的基调。 然后在声音进入之前立即响起竖琴和弦，用它表示游吟诗人的伴奏乐器。 故事的异国情调为音乐提供了机会，暗示有趣的陌生感，但这仍然属于当时的西方音乐制作风格，并且不想被认真对待，例如作为锡兰音乐文化的“现实”例证。 相比之下，例如后来为卡门配的响板，卡门用它为唐何塞伴奏，就更真实了</a:t>
            </a:r>
            <a:endParaRPr lang="en-US" sz="900" dirty="0"/>
          </a:p>
        </p:txBody>
      </p:sp>
    </p:spTree>
    <p:extLst>
      <p:ext uri="{BB962C8B-B14F-4D97-AF65-F5344CB8AC3E}">
        <p14:creationId xmlns:p14="http://schemas.microsoft.com/office/powerpoint/2010/main" val="3067817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2138181"/>
            <a:ext cx="4601682" cy="4401205"/>
          </a:xfrm>
          <a:prstGeom prst="rect">
            <a:avLst/>
          </a:prstGeom>
          <a:noFill/>
        </p:spPr>
        <p:txBody>
          <a:bodyPr wrap="square">
            <a:spAutoFit/>
          </a:bodyPr>
          <a:lstStyle/>
          <a:p>
            <a:pPr algn="ctr"/>
            <a:r>
              <a:rPr lang="zh-CN" altLang="en-US" sz="1000" dirty="0"/>
              <a:t>堕落和滥用</a:t>
            </a:r>
            <a:endParaRPr lang="en-US" sz="1000" dirty="0"/>
          </a:p>
          <a:p>
            <a:endParaRPr lang="en-US" sz="1000" dirty="0"/>
          </a:p>
          <a:p>
            <a:r>
              <a:rPr lang="zh-CN" altLang="en-US" sz="1000" b="1" i="1" dirty="0">
                <a:latin typeface="DengXian (Textkörper)"/>
              </a:rPr>
              <a:t>威尔第的歌剧</a:t>
            </a:r>
            <a:r>
              <a:rPr lang="en-US" altLang="zh-CN" sz="1000" b="1" i="1" dirty="0">
                <a:latin typeface="DengXian (Textkörper)"/>
              </a:rPr>
              <a:t>《</a:t>
            </a:r>
            <a:r>
              <a:rPr lang="zh-CN" altLang="en-US" sz="1000" b="1" i="1" dirty="0">
                <a:latin typeface="DengXian (Textkörper)"/>
              </a:rPr>
              <a:t>弄臣</a:t>
            </a:r>
            <a:r>
              <a:rPr lang="en-US" altLang="zh-CN" sz="1000" b="1" i="1" dirty="0">
                <a:latin typeface="DengXian (Textkörper)"/>
              </a:rPr>
              <a:t>》</a:t>
            </a:r>
            <a:r>
              <a:rPr lang="zh-CN" altLang="en-US" sz="1000" b="1" i="1" dirty="0">
                <a:latin typeface="DengXian (Textkörper)"/>
              </a:rPr>
              <a:t>非常接近于维克多</a:t>
            </a:r>
            <a:r>
              <a:rPr lang="en-US" altLang="zh-CN" sz="1000" b="1" i="1" dirty="0">
                <a:latin typeface="DengXian (Textkörper)"/>
              </a:rPr>
              <a:t>·</a:t>
            </a:r>
            <a:r>
              <a:rPr lang="zh-CN" altLang="en-US" sz="1000" b="1" i="1" dirty="0">
                <a:latin typeface="DengXian (Textkörper)"/>
              </a:rPr>
              <a:t>雨果的戏剧</a:t>
            </a:r>
            <a:r>
              <a:rPr lang="en-US" altLang="zh-CN" sz="1000" b="1" i="1" dirty="0">
                <a:latin typeface="DengXian (Textkörper)"/>
              </a:rPr>
              <a:t>《</a:t>
            </a:r>
            <a:r>
              <a:rPr lang="zh-CN" altLang="en-US" sz="1000" b="1" i="1" dirty="0">
                <a:latin typeface="DengXian (Textkörper)"/>
              </a:rPr>
              <a:t>快乐的国王</a:t>
            </a:r>
            <a:r>
              <a:rPr lang="en-US" altLang="zh-CN" sz="1000" b="1" i="1" dirty="0">
                <a:latin typeface="DengXian (Textkörper)"/>
              </a:rPr>
              <a:t>》</a:t>
            </a:r>
            <a:r>
              <a:rPr lang="zh-CN" altLang="en-US" sz="1000" b="1" i="1" dirty="0">
                <a:latin typeface="DengXian (Textkörper)"/>
              </a:rPr>
              <a:t>。 但是，虽然这部歌剧是上演次数最多的剧目之一，但该剧几乎从未上演过。 这些东西比音乐剧更有效吗</a:t>
            </a:r>
            <a:endParaRPr lang="en-US" altLang="zh-CN" sz="1000" b="1" i="1" dirty="0">
              <a:latin typeface="DengXian (Textkörper)"/>
            </a:endParaRPr>
          </a:p>
          <a:p>
            <a:endParaRPr lang="en-US" sz="1000" dirty="0">
              <a:latin typeface="DengXian (Textkörper)"/>
            </a:endParaRPr>
          </a:p>
          <a:p>
            <a:r>
              <a:rPr lang="zh-CN" altLang="en-US" sz="1000" dirty="0"/>
              <a:t>从全球首演的工作中，尤其是在音乐剧中，我知道要找到让人觉得角色应该唱得比说话更好的文本是多么困难。 在雨果身上，威尔第和皮亚韦找到了非凡的时刻来创造一个具有清晰视觉的生动世界，歌唱是表达正在发生的事情的唯一方式。 雨果非常勇敢地在他的戏剧文本中以这种矛盾的方式描绘了最近被推翻的君主制和贵族制。 在 </a:t>
            </a:r>
            <a:r>
              <a:rPr lang="en-US" altLang="zh-CN" sz="1000" dirty="0"/>
              <a:t>19 </a:t>
            </a:r>
            <a:r>
              <a:rPr lang="zh-CN" altLang="en-US" sz="1000" dirty="0"/>
              <a:t>世纪中叶，这些主题是显而易见的，因此这篇文章对像威尔第这样的革命思想家非常有吸引力。 他让威尼斯的审查员非常紧张。 本来，国王和后来的公爵因为他的放荡行为而更加好色和伤人。 这就是该剧的迷人之处：它是财富和权力的快照，是你对他们的自由以及他们对他人的影响的快照</a:t>
            </a:r>
            <a:endParaRPr lang="en-US" altLang="zh-CN" sz="1000" dirty="0">
              <a:latin typeface="DengXian (Textkörper)"/>
            </a:endParaRPr>
          </a:p>
          <a:p>
            <a:endParaRPr lang="en-US" sz="1000" dirty="0">
              <a:latin typeface="DengXian (Textkörper)"/>
            </a:endParaRPr>
          </a:p>
          <a:p>
            <a:r>
              <a:rPr lang="zh-CN" altLang="en-US" sz="1000" b="1" i="1" dirty="0"/>
              <a:t>从音乐的角度来看，</a:t>
            </a:r>
            <a:r>
              <a:rPr lang="en-US" altLang="zh-CN" sz="1000" b="1" i="1" dirty="0"/>
              <a:t>《</a:t>
            </a:r>
            <a:r>
              <a:rPr lang="zh-CN" altLang="en-US" sz="1000" b="1" i="1" dirty="0"/>
              <a:t>弄臣</a:t>
            </a:r>
            <a:r>
              <a:rPr lang="en-US" altLang="zh-CN" sz="1000" b="1" i="1" dirty="0"/>
              <a:t>》</a:t>
            </a:r>
            <a:r>
              <a:rPr lang="zh-CN" altLang="en-US" sz="1000" b="1" i="1" dirty="0"/>
              <a:t>是威尔第作品中的一部过渡作品：僵硬的音乐形式变得更加灵活、溶解，这也是由于剧本与戏剧的接近</a:t>
            </a:r>
            <a:endParaRPr lang="en-US" altLang="zh-CN" sz="1000" b="1" i="1" dirty="0"/>
          </a:p>
          <a:p>
            <a:endParaRPr lang="en-US" sz="1000" dirty="0"/>
          </a:p>
          <a:p>
            <a:r>
              <a:rPr lang="zh-CN" altLang="en-US" sz="1000" dirty="0"/>
              <a:t>该剧受到法国戏剧自然主义运动的影响。 你注意到，例如，在酒馆场景的最后一幕中，动作非常详细、复杂并且最终是自然主义的。 一开始的舞会场景也是这样设计的； 公爵迅速从一个谈话跳到下一个。 例如，他的民谣 </a:t>
            </a:r>
            <a:r>
              <a:rPr lang="en-US" altLang="zh-CN" sz="1000" dirty="0"/>
              <a:t>»Questa o </a:t>
            </a:r>
            <a:r>
              <a:rPr lang="en-US" altLang="zh-CN" sz="1000" dirty="0" err="1"/>
              <a:t>quella</a:t>
            </a:r>
            <a:r>
              <a:rPr lang="en-US" altLang="zh-CN" sz="1000" dirty="0"/>
              <a:t>« </a:t>
            </a:r>
            <a:r>
              <a:rPr lang="zh-CN" altLang="en-US" sz="1000" dirty="0"/>
              <a:t>不是传统的独奏咏叹调，而是他与 </a:t>
            </a:r>
            <a:r>
              <a:rPr lang="en-US" altLang="zh-CN" sz="1000" dirty="0" err="1"/>
              <a:t>Borsa</a:t>
            </a:r>
            <a:r>
              <a:rPr lang="en-US" altLang="zh-CN" sz="1000" dirty="0"/>
              <a:t> </a:t>
            </a:r>
            <a:r>
              <a:rPr lang="zh-CN" altLang="en-US" sz="1000" dirty="0"/>
              <a:t>讨论的延伸。 在这样的场景中，我们清楚地观察到威尔第如何消解意大利歌剧的严格形式，例如罗西尼的歌剧，以支持新的音乐剧概念</a:t>
            </a:r>
            <a:endParaRPr lang="en-US" altLang="zh-CN" sz="1000" dirty="0"/>
          </a:p>
          <a:p>
            <a:endParaRPr lang="en-US" sz="1000" dirty="0"/>
          </a:p>
          <a:p>
            <a:r>
              <a:rPr lang="zh-CN" altLang="en-US" sz="1000" b="1" i="1" dirty="0"/>
              <a:t>自然主义的舞台方向在风景方面提供了很多。 在这种情况下，你是否有时会有被它束缚的感觉？</a:t>
            </a:r>
            <a:endParaRPr lang="en-US" sz="1000" b="1" i="1" dirty="0"/>
          </a:p>
        </p:txBody>
      </p:sp>
      <p:sp>
        <p:nvSpPr>
          <p:cNvPr id="5" name="Textfeld 4">
            <a:extLst>
              <a:ext uri="{FF2B5EF4-FFF2-40B4-BE49-F238E27FC236}">
                <a16:creationId xmlns:a16="http://schemas.microsoft.com/office/drawing/2014/main" id="{63AA4EC6-5FE8-B7B5-0FD9-0A1DABA5121E}"/>
              </a:ext>
            </a:extLst>
          </p:cNvPr>
          <p:cNvSpPr txBox="1"/>
          <p:nvPr/>
        </p:nvSpPr>
        <p:spPr>
          <a:xfrm>
            <a:off x="4842278" y="1224278"/>
            <a:ext cx="5225378" cy="5324535"/>
          </a:xfrm>
          <a:prstGeom prst="rect">
            <a:avLst/>
          </a:prstGeom>
          <a:noFill/>
        </p:spPr>
        <p:txBody>
          <a:bodyPr wrap="square">
            <a:spAutoFit/>
          </a:bodyPr>
          <a:lstStyle/>
          <a:p>
            <a:r>
              <a:rPr lang="zh-CN" altLang="en-US" sz="1000" dirty="0"/>
              <a:t>不是真的，因为情节表面下还有很多层次的潜台词。 的确：由于情节的详细，该剧很难被完全分解，因为没有形而上学的、寓言的一面。 威尔第主要关心这些人物的具体命运。 威尔第的高节奏以及歌剧中不可避免的一些场景与戏剧相比相当浓缩的事实具有挑战性。 在这种简洁的情况下，要将角色图画的所有细节都带到舞台上并不容易。 这是一个颓废的世界</a:t>
            </a:r>
            <a:r>
              <a:rPr lang="en-US" altLang="zh-CN" sz="1000" dirty="0"/>
              <a:t>——</a:t>
            </a:r>
            <a:r>
              <a:rPr lang="zh-CN" altLang="en-US" sz="1000" dirty="0"/>
              <a:t>我称之为前法西斯主义</a:t>
            </a:r>
            <a:r>
              <a:rPr lang="en-US" altLang="zh-CN" sz="1000" dirty="0"/>
              <a:t>——</a:t>
            </a:r>
            <a:r>
              <a:rPr lang="zh-CN" altLang="en-US" sz="1000" dirty="0"/>
              <a:t>强者与弱者之间的距离越来越大。 这导致完全不道德的行为，例如公爵的行为，并导致社会发现自己处于一种道德灰色地带</a:t>
            </a:r>
            <a:endParaRPr lang="en-US" altLang="zh-CN" sz="1000" dirty="0"/>
          </a:p>
          <a:p>
            <a:endParaRPr lang="en-US" sz="1000" dirty="0"/>
          </a:p>
          <a:p>
            <a:r>
              <a:rPr lang="zh-CN" altLang="en-US" sz="1000" b="1" i="1" dirty="0"/>
              <a:t>尽管公爵的形象很明显是负面的，但你在所有形象中都表现出积极和消极的性格特征</a:t>
            </a:r>
            <a:endParaRPr lang="en-US" altLang="zh-CN" sz="1000" b="1" i="1" dirty="0"/>
          </a:p>
          <a:p>
            <a:endParaRPr lang="en-US" sz="1000" dirty="0"/>
          </a:p>
          <a:p>
            <a:r>
              <a:rPr lang="zh-CN" altLang="en-US" sz="1000" dirty="0"/>
              <a:t>把公爵单纯地表现成一个卑鄙的人很容易，然而，这会使吉尔达的行为和她对他的忠诚变得难以置信。 如果他从一开始就完全破坏她的爱，她会看起来很愚蠢。 我在公爵身上看到了一个无法控制的性瘾者，但我认为他说服自己，至少有那么一刻，他爱她。 很多事情不是关于人物，一个是对的，另一个是错的，而是两个都相信他们有权利站在他们一边的人。 我不认为判断角色是我的工作，而是揭示他们是谁。 就吉尔达而言，必须要说明的是，最终她为了公爵牺牲了自己，因为弄臣一直让她远离尘世，她因此深信公爵的爱。 但她身边的系统错了，从来没有告诉过她真相。</a:t>
            </a:r>
            <a:endParaRPr lang="en-US" altLang="zh-CN" sz="1000" dirty="0"/>
          </a:p>
          <a:p>
            <a:endParaRPr lang="en-US" sz="1000" dirty="0"/>
          </a:p>
          <a:p>
            <a:r>
              <a:rPr lang="zh-CN" altLang="en-US" sz="1000" b="1" i="1" dirty="0"/>
              <a:t>另一方面，对于 </a:t>
            </a:r>
            <a:r>
              <a:rPr lang="en-US" altLang="zh-CN" sz="1000" b="1" i="1" dirty="0"/>
              <a:t>Rigoletto </a:t>
            </a:r>
            <a:r>
              <a:rPr lang="zh-CN" altLang="en-US" sz="1000" b="1" i="1" dirty="0"/>
              <a:t>来说，吉尔达的死最终很明显是因为诅咒</a:t>
            </a:r>
            <a:r>
              <a:rPr lang="en-US" altLang="zh-CN" sz="1000" b="1" i="1" dirty="0"/>
              <a:t>——</a:t>
            </a:r>
            <a:r>
              <a:rPr lang="zh-CN" altLang="en-US" sz="1000" b="1" i="1" dirty="0"/>
              <a:t>威尔第最初想把它作为歌剧的名字。</a:t>
            </a:r>
            <a:endParaRPr lang="en-US" altLang="zh-CN" sz="1000" b="1" i="1" dirty="0"/>
          </a:p>
          <a:p>
            <a:endParaRPr lang="en-US" sz="1000" dirty="0"/>
          </a:p>
          <a:p>
            <a:r>
              <a:rPr lang="zh-CN" altLang="en-US" sz="1000" dirty="0"/>
              <a:t>当然，我们大多数人不再相信诅咒，但在 </a:t>
            </a:r>
            <a:r>
              <a:rPr lang="en-US" altLang="zh-CN" sz="1000" dirty="0"/>
              <a:t>»Rigoletto« </a:t>
            </a:r>
            <a:r>
              <a:rPr lang="zh-CN" altLang="en-US" sz="1000" dirty="0"/>
              <a:t>中，我们看到了一个社会，在这个社会中，对宇宙的理解是弗洛伊德之前的事。 至少对 </a:t>
            </a:r>
            <a:r>
              <a:rPr lang="en-US" altLang="zh-CN" sz="1000" dirty="0"/>
              <a:t>Rigoletto </a:t>
            </a:r>
            <a:r>
              <a:rPr lang="zh-CN" altLang="en-US" sz="1000" dirty="0"/>
              <a:t>来说是这样，对公爵来说更是如此，他也被诅咒但不接受并最终逍遥法外</a:t>
            </a:r>
            <a:endParaRPr lang="en-US" altLang="zh-CN" sz="1000" dirty="0"/>
          </a:p>
          <a:p>
            <a:endParaRPr lang="en-US" sz="1000" dirty="0"/>
          </a:p>
          <a:p>
            <a:r>
              <a:rPr lang="zh-CN" altLang="en-US" sz="1000" b="1" i="1" dirty="0"/>
              <a:t>在这个前法西斯世界的视觉实现中，你和布景设计师 </a:t>
            </a:r>
            <a:r>
              <a:rPr lang="de-DE" sz="1000" b="1" i="1" dirty="0"/>
              <a:t>Michael </a:t>
            </a:r>
            <a:r>
              <a:rPr lang="de-DE" sz="1000" b="1" i="1" dirty="0" err="1"/>
              <a:t>Yeargan</a:t>
            </a:r>
            <a:r>
              <a:rPr lang="de-DE" sz="1000" b="1" i="1" dirty="0"/>
              <a:t> </a:t>
            </a:r>
            <a:r>
              <a:rPr lang="zh-CN" altLang="en-US" sz="1000" b="1" i="1" dirty="0"/>
              <a:t>是如何想到 </a:t>
            </a:r>
            <a:r>
              <a:rPr lang="de-DE" sz="1000" b="1" i="1" dirty="0"/>
              <a:t>George Grosz </a:t>
            </a:r>
            <a:r>
              <a:rPr lang="zh-CN" altLang="en-US" sz="1000" b="1" i="1" dirty="0"/>
              <a:t>的？</a:t>
            </a:r>
            <a:endParaRPr lang="en-US" altLang="zh-CN" sz="1000" b="1" i="1" dirty="0"/>
          </a:p>
          <a:p>
            <a:endParaRPr lang="en-US" sz="1000" dirty="0"/>
          </a:p>
          <a:p>
            <a:r>
              <a:rPr lang="en-US" altLang="zh-CN" sz="1000" dirty="0"/>
              <a:t>George Grosz </a:t>
            </a:r>
            <a:r>
              <a:rPr lang="zh-CN" altLang="en-US" sz="1000" dirty="0"/>
              <a:t>的画作代表了中欧在两次世界大战之间所处的颓废状态。 我们并没有想到将情节直接转移到魏玛共和国时代，而是与颓废精神、行动自由以及这个时代缺乏方向的联系。 今天在美国，我们正经历着类似的动态：不再有关于是非的广泛社会共识。 这正是 </a:t>
            </a:r>
            <a:r>
              <a:rPr lang="en-US" altLang="zh-CN" sz="1000" dirty="0"/>
              <a:t>Grosz </a:t>
            </a:r>
            <a:r>
              <a:rPr lang="zh-CN" altLang="en-US" sz="1000" dirty="0"/>
              <a:t>的画作对我的象征意义：你不知道谁在上面谁在下面谁在前面谁后面，代表什么。 此外，这些图像确实充满了情感和本能的力量。 </a:t>
            </a:r>
            <a:r>
              <a:rPr lang="en-US" altLang="zh-CN" sz="1000" dirty="0"/>
              <a:t>Grosz </a:t>
            </a:r>
            <a:r>
              <a:rPr lang="zh-CN" altLang="en-US" sz="1000" dirty="0"/>
              <a:t>将悲剧与怪诞融为一体，完美契合威尔第的审美。 一个滑稽的小丑，一个美丽而强大的人，一个天真无邪的女孩</a:t>
            </a:r>
            <a:r>
              <a:rPr lang="en-US" altLang="zh-CN" sz="1000" dirty="0"/>
              <a:t>——</a:t>
            </a:r>
            <a:r>
              <a:rPr lang="zh-CN" altLang="en-US" sz="1000" dirty="0"/>
              <a:t>所有这些都可以很容易地从格罗斯的阴森恐怖的街景中脱颖而出</a:t>
            </a:r>
            <a:endParaRPr lang="en-US" sz="1000" dirty="0"/>
          </a:p>
        </p:txBody>
      </p:sp>
      <p:pic>
        <p:nvPicPr>
          <p:cNvPr id="6" name="Grafik 5">
            <a:extLst>
              <a:ext uri="{FF2B5EF4-FFF2-40B4-BE49-F238E27FC236}">
                <a16:creationId xmlns:a16="http://schemas.microsoft.com/office/drawing/2014/main" id="{0DD44994-5988-9683-303E-90253C8C0C00}"/>
              </a:ext>
            </a:extLst>
          </p:cNvPr>
          <p:cNvPicPr>
            <a:picLocks noChangeAspect="1"/>
          </p:cNvPicPr>
          <p:nvPr/>
        </p:nvPicPr>
        <p:blipFill>
          <a:blip r:embed="rId2"/>
          <a:stretch>
            <a:fillRect/>
          </a:stretch>
        </p:blipFill>
        <p:spPr>
          <a:xfrm>
            <a:off x="1652587" y="204606"/>
            <a:ext cx="2943225" cy="1933575"/>
          </a:xfrm>
          <a:prstGeom prst="rect">
            <a:avLst/>
          </a:prstGeom>
        </p:spPr>
      </p:pic>
      <p:pic>
        <p:nvPicPr>
          <p:cNvPr id="7" name="Grafik 6">
            <a:extLst>
              <a:ext uri="{FF2B5EF4-FFF2-40B4-BE49-F238E27FC236}">
                <a16:creationId xmlns:a16="http://schemas.microsoft.com/office/drawing/2014/main" id="{71EA2A3F-CCC5-A70F-D10D-132BFCB7D8E0}"/>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89767" y="110192"/>
            <a:ext cx="1562820" cy="2027989"/>
          </a:xfrm>
          <a:prstGeom prst="rect">
            <a:avLst/>
          </a:prstGeom>
        </p:spPr>
      </p:pic>
    </p:spTree>
    <p:extLst>
      <p:ext uri="{BB962C8B-B14F-4D97-AF65-F5344CB8AC3E}">
        <p14:creationId xmlns:p14="http://schemas.microsoft.com/office/powerpoint/2010/main" val="1121389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7" name="Grafik 6" descr="Ein Bild, das Text, Screenshot, Dokument enthält.&#10;&#10;Automatisch generierte Beschreibung">
            <a:extLst>
              <a:ext uri="{FF2B5EF4-FFF2-40B4-BE49-F238E27FC236}">
                <a16:creationId xmlns:a16="http://schemas.microsoft.com/office/drawing/2014/main" id="{257D355F-122B-2B24-3D7D-249DF8920870}"/>
              </a:ext>
            </a:extLst>
          </p:cNvPr>
          <p:cNvPicPr>
            <a:picLocks noChangeAspect="1"/>
          </p:cNvPicPr>
          <p:nvPr/>
        </p:nvPicPr>
        <p:blipFill rotWithShape="1">
          <a:blip r:embed="rId3">
            <a:extLst>
              <a:ext uri="{28A0092B-C50C-407E-A947-70E740481C1C}">
                <a14:useLocalDpi xmlns:a14="http://schemas.microsoft.com/office/drawing/2010/main" val="0"/>
              </a:ext>
            </a:extLst>
          </a:blip>
          <a:srcRect l="427" r="4" b="4"/>
          <a:stretch/>
        </p:blipFill>
        <p:spPr>
          <a:xfrm>
            <a:off x="261405" y="3510853"/>
            <a:ext cx="4610854" cy="278995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D841E169-0F7F-DCF5-59FD-846D171ABADB}"/>
              </a:ext>
            </a:extLst>
          </p:cNvPr>
          <p:cNvPicPr>
            <a:picLocks noChangeAspect="1"/>
          </p:cNvPicPr>
          <p:nvPr/>
        </p:nvPicPr>
        <p:blipFill rotWithShape="1">
          <a:blip r:embed="rId4">
            <a:extLst>
              <a:ext uri="{28A0092B-C50C-407E-A947-70E740481C1C}">
                <a14:useLocalDpi xmlns:a14="http://schemas.microsoft.com/office/drawing/2010/main" val="0"/>
              </a:ext>
            </a:extLst>
          </a:blip>
          <a:srcRect t="1999" r="-11" b="3308"/>
          <a:stretch/>
        </p:blipFill>
        <p:spPr>
          <a:xfrm>
            <a:off x="5033740" y="321733"/>
            <a:ext cx="4610854" cy="5979074"/>
          </a:xfrm>
          <a:prstGeom prst="rect">
            <a:avLst/>
          </a:prstGeom>
        </p:spPr>
      </p:pic>
    </p:spTree>
    <p:extLst>
      <p:ext uri="{BB962C8B-B14F-4D97-AF65-F5344CB8AC3E}">
        <p14:creationId xmlns:p14="http://schemas.microsoft.com/office/powerpoint/2010/main" val="2024112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Menge enthält.&#10;&#10;Automatisch generierte Beschreibung">
            <a:extLst>
              <a:ext uri="{FF2B5EF4-FFF2-40B4-BE49-F238E27FC236}">
                <a16:creationId xmlns:a16="http://schemas.microsoft.com/office/drawing/2014/main" id="{8416FB84-E335-DAD1-AB48-554B7C07FBE5}"/>
              </a:ext>
            </a:extLst>
          </p:cNvPr>
          <p:cNvPicPr>
            <a:picLocks noChangeAspect="1"/>
          </p:cNvPicPr>
          <p:nvPr/>
        </p:nvPicPr>
        <p:blipFill rotWithShape="1">
          <a:blip r:embed="rId2">
            <a:extLst>
              <a:ext uri="{28A0092B-C50C-407E-A947-70E740481C1C}">
                <a14:useLocalDpi xmlns:a14="http://schemas.microsoft.com/office/drawing/2010/main" val="0"/>
              </a:ext>
            </a:extLst>
          </a:blip>
          <a:srcRect l="659" r="14906" b="-3"/>
          <a:stretch/>
        </p:blipFill>
        <p:spPr>
          <a:xfrm>
            <a:off x="261408" y="321733"/>
            <a:ext cx="4610852" cy="3030842"/>
          </a:xfrm>
          <a:prstGeom prst="rect">
            <a:avLst/>
          </a:prstGeom>
        </p:spPr>
      </p:pic>
      <p:pic>
        <p:nvPicPr>
          <p:cNvPr id="5" name="Grafik 4" descr="Ein Bild, das Person, Sport, darstellend, Menge enthält.&#10;&#10;Automatisch generierte Beschreibung">
            <a:extLst>
              <a:ext uri="{FF2B5EF4-FFF2-40B4-BE49-F238E27FC236}">
                <a16:creationId xmlns:a16="http://schemas.microsoft.com/office/drawing/2014/main" id="{4F7DD4B4-01EC-C2F0-4934-C528D863EFB8}"/>
              </a:ext>
            </a:extLst>
          </p:cNvPr>
          <p:cNvPicPr>
            <a:picLocks noChangeAspect="1"/>
          </p:cNvPicPr>
          <p:nvPr/>
        </p:nvPicPr>
        <p:blipFill rotWithShape="1">
          <a:blip r:embed="rId3">
            <a:extLst>
              <a:ext uri="{28A0092B-C50C-407E-A947-70E740481C1C}">
                <a14:useLocalDpi xmlns:a14="http://schemas.microsoft.com/office/drawing/2010/main" val="0"/>
              </a:ext>
            </a:extLst>
          </a:blip>
          <a:srcRect l="33412" r="23118" b="1"/>
          <a:stretch/>
        </p:blipFill>
        <p:spPr>
          <a:xfrm>
            <a:off x="261409" y="3524289"/>
            <a:ext cx="2174721" cy="2776517"/>
          </a:xfrm>
          <a:prstGeom prst="rect">
            <a:avLst/>
          </a:prstGeom>
        </p:spPr>
      </p:pic>
      <p:pic>
        <p:nvPicPr>
          <p:cNvPr id="9" name="Grafik 8" descr="Ein Bild, das Text, Frau, Sport, darstellend enthält.&#10;&#10;Automatisch generierte Beschreibung">
            <a:extLst>
              <a:ext uri="{FF2B5EF4-FFF2-40B4-BE49-F238E27FC236}">
                <a16:creationId xmlns:a16="http://schemas.microsoft.com/office/drawing/2014/main" id="{D2A07421-9548-2240-4BDD-F85D508B4E2E}"/>
              </a:ext>
            </a:extLst>
          </p:cNvPr>
          <p:cNvPicPr>
            <a:picLocks noChangeAspect="1"/>
          </p:cNvPicPr>
          <p:nvPr/>
        </p:nvPicPr>
        <p:blipFill rotWithShape="1">
          <a:blip r:embed="rId4">
            <a:extLst>
              <a:ext uri="{28A0092B-C50C-407E-A947-70E740481C1C}">
                <a14:useLocalDpi xmlns:a14="http://schemas.microsoft.com/office/drawing/2010/main" val="0"/>
              </a:ext>
            </a:extLst>
          </a:blip>
          <a:srcRect l="21953" r="32124" b="-3"/>
          <a:stretch/>
        </p:blipFill>
        <p:spPr>
          <a:xfrm>
            <a:off x="2567136" y="3514855"/>
            <a:ext cx="2305125" cy="2785951"/>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555EA980-4EA8-1681-1246-C7FD53E2515C}"/>
              </a:ext>
            </a:extLst>
          </p:cNvPr>
          <p:cNvPicPr>
            <a:picLocks noChangeAspect="1"/>
          </p:cNvPicPr>
          <p:nvPr/>
        </p:nvPicPr>
        <p:blipFill rotWithShape="1">
          <a:blip r:embed="rId5">
            <a:extLst>
              <a:ext uri="{28A0092B-C50C-407E-A947-70E740481C1C}">
                <a14:useLocalDpi xmlns:a14="http://schemas.microsoft.com/office/drawing/2010/main" val="0"/>
              </a:ext>
            </a:extLst>
          </a:blip>
          <a:srcRect l="36779" r="20422" b="1"/>
          <a:stretch/>
        </p:blipFill>
        <p:spPr>
          <a:xfrm>
            <a:off x="5033740" y="321733"/>
            <a:ext cx="4610850" cy="5979074"/>
          </a:xfrm>
          <a:prstGeom prst="rect">
            <a:avLst/>
          </a:prstGeom>
        </p:spPr>
      </p:pic>
    </p:spTree>
    <p:extLst>
      <p:ext uri="{BB962C8B-B14F-4D97-AF65-F5344CB8AC3E}">
        <p14:creationId xmlns:p14="http://schemas.microsoft.com/office/powerpoint/2010/main" val="3149504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B4D3686-6225-1808-3653-5C7919F9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7" y="749228"/>
            <a:ext cx="4234815" cy="2350322"/>
          </a:xfrm>
          <a:prstGeom prst="rect">
            <a:avLst/>
          </a:prstGeom>
          <a:solidFill>
            <a:schemeClr val="bg1"/>
          </a:solidFill>
        </p:spPr>
      </p:pic>
      <p:pic>
        <p:nvPicPr>
          <p:cNvPr id="7" name="Grafik 6" descr="Ein Bild, das Person enthält.&#10;&#10;Automatisch generierte Beschreibung">
            <a:extLst>
              <a:ext uri="{FF2B5EF4-FFF2-40B4-BE49-F238E27FC236}">
                <a16:creationId xmlns:a16="http://schemas.microsoft.com/office/drawing/2014/main" id="{BABBD6AA-2567-47E3-B7DE-92D2250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1" y="749228"/>
            <a:ext cx="4234815" cy="2350322"/>
          </a:xfrm>
          <a:prstGeom prst="rect">
            <a:avLst/>
          </a:prstGeom>
        </p:spPr>
      </p:pic>
      <p:pic>
        <p:nvPicPr>
          <p:cNvPr id="9" name="Grafik 8" descr="Ein Bild, das Text, Person, Familie enthält.&#10;&#10;Automatisch generierte Beschreibung">
            <a:extLst>
              <a:ext uri="{FF2B5EF4-FFF2-40B4-BE49-F238E27FC236}">
                <a16:creationId xmlns:a16="http://schemas.microsoft.com/office/drawing/2014/main" id="{83B5419F-12BA-BCE9-0796-F02661C44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57" y="3758450"/>
            <a:ext cx="4234815" cy="2350322"/>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882B36D5-0AD0-15D2-DF4D-37E2C48EF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77787"/>
            <a:ext cx="4234815" cy="2350322"/>
          </a:xfrm>
          <a:prstGeom prst="rect">
            <a:avLst/>
          </a:prstGeom>
        </p:spPr>
      </p:pic>
    </p:spTree>
    <p:extLst>
      <p:ext uri="{BB962C8B-B14F-4D97-AF65-F5344CB8AC3E}">
        <p14:creationId xmlns:p14="http://schemas.microsoft.com/office/powerpoint/2010/main" val="754651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89EA3CC8-F0E2-66B7-2A5D-3A98ABBBC307}"/>
              </a:ext>
            </a:extLst>
          </p:cNvPr>
          <p:cNvPicPr>
            <a:picLocks noChangeAspect="1"/>
          </p:cNvPicPr>
          <p:nvPr/>
        </p:nvPicPr>
        <p:blipFill rotWithShape="1">
          <a:blip r:embed="rId2">
            <a:extLst>
              <a:ext uri="{28A0092B-C50C-407E-A947-70E740481C1C}">
                <a14:useLocalDpi xmlns:a14="http://schemas.microsoft.com/office/drawing/2010/main" val="0"/>
              </a:ext>
            </a:extLst>
          </a:blip>
          <a:srcRect l="31334" r="20206"/>
          <a:stretch/>
        </p:blipFill>
        <p:spPr>
          <a:xfrm>
            <a:off x="20" y="10"/>
            <a:ext cx="5988150" cy="6857990"/>
          </a:xfrm>
          <a:prstGeom prst="rect">
            <a:avLst/>
          </a:prstGeom>
        </p:spPr>
      </p:pic>
      <p:pic>
        <p:nvPicPr>
          <p:cNvPr id="5" name="Grafik 4" descr="Ein Bild, das Person, darstellend, Menge enthält.&#10;&#10;Automatisch generierte Beschreibung">
            <a:extLst>
              <a:ext uri="{FF2B5EF4-FFF2-40B4-BE49-F238E27FC236}">
                <a16:creationId xmlns:a16="http://schemas.microsoft.com/office/drawing/2014/main" id="{AE37715F-0C91-1C68-37BC-CE68ED931B46}"/>
              </a:ext>
            </a:extLst>
          </p:cNvPr>
          <p:cNvPicPr>
            <a:picLocks noChangeAspect="1"/>
          </p:cNvPicPr>
          <p:nvPr/>
        </p:nvPicPr>
        <p:blipFill rotWithShape="1">
          <a:blip r:embed="rId3">
            <a:extLst>
              <a:ext uri="{28A0092B-C50C-407E-A947-70E740481C1C}">
                <a14:useLocalDpi xmlns:a14="http://schemas.microsoft.com/office/drawing/2010/main" val="0"/>
              </a:ext>
            </a:extLst>
          </a:blip>
          <a:srcRect l="6999" r="30247" b="-2"/>
          <a:stretch/>
        </p:blipFill>
        <p:spPr>
          <a:xfrm>
            <a:off x="6121908" y="102635"/>
            <a:ext cx="3668044" cy="324407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FCAF40E-EFF8-DB98-C714-E411D7653CDE}"/>
              </a:ext>
            </a:extLst>
          </p:cNvPr>
          <p:cNvPicPr>
            <a:picLocks noChangeAspect="1"/>
          </p:cNvPicPr>
          <p:nvPr/>
        </p:nvPicPr>
        <p:blipFill rotWithShape="1">
          <a:blip r:embed="rId4">
            <a:extLst>
              <a:ext uri="{28A0092B-C50C-407E-A947-70E740481C1C}">
                <a14:useLocalDpi xmlns:a14="http://schemas.microsoft.com/office/drawing/2010/main" val="0"/>
              </a:ext>
            </a:extLst>
          </a:blip>
          <a:srcRect l="19518" r="17728" b="-2"/>
          <a:stretch/>
        </p:blipFill>
        <p:spPr>
          <a:xfrm>
            <a:off x="6121906" y="3511296"/>
            <a:ext cx="3784094" cy="3346704"/>
          </a:xfrm>
          <a:prstGeom prst="rect">
            <a:avLst/>
          </a:prstGeom>
        </p:spPr>
      </p:pic>
    </p:spTree>
    <p:extLst>
      <p:ext uri="{BB962C8B-B14F-4D97-AF65-F5344CB8AC3E}">
        <p14:creationId xmlns:p14="http://schemas.microsoft.com/office/powerpoint/2010/main" val="2207838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786199"/>
          </a:xfrm>
          <a:prstGeom prst="rect">
            <a:avLst/>
          </a:prstGeom>
          <a:noFill/>
        </p:spPr>
        <p:txBody>
          <a:bodyPr wrap="square">
            <a:spAutoFit/>
          </a:bodyPr>
          <a:lstStyle/>
          <a:p>
            <a:pPr algn="ctr"/>
            <a:r>
              <a:rPr lang="en-US" sz="1000" dirty="0" err="1"/>
              <a:t>爱与死</a:t>
            </a:r>
            <a:r>
              <a:rPr lang="en-US" sz="1000" dirty="0"/>
              <a:t> I</a:t>
            </a:r>
          </a:p>
          <a:p>
            <a:endParaRPr lang="en-US" sz="1000" dirty="0"/>
          </a:p>
          <a:p>
            <a:pPr algn="just"/>
            <a:r>
              <a:rPr lang="zh-CN" altLang="en-US" sz="1000" dirty="0"/>
              <a:t>讲述了两个故事，一个是疾病的故事，一个是爱情的故事。 这部歌剧以绝症开始和结束。 </a:t>
            </a:r>
            <a:r>
              <a:rPr lang="en-US" altLang="zh-CN" sz="1000" dirty="0"/>
              <a:t>Violetta </a:t>
            </a:r>
            <a:r>
              <a:rPr lang="zh-CN" altLang="en-US" sz="1000" dirty="0"/>
              <a:t>和 </a:t>
            </a:r>
            <a:r>
              <a:rPr lang="en-US" altLang="zh-CN" sz="1000" dirty="0"/>
              <a:t>Alfredo </a:t>
            </a:r>
            <a:r>
              <a:rPr lang="zh-CN" altLang="en-US" sz="1000" dirty="0"/>
              <a:t>的爱情故事并没有以死亡结束，</a:t>
            </a:r>
            <a:r>
              <a:rPr lang="en-US" altLang="zh-CN" sz="1000" dirty="0"/>
              <a:t>Violetta </a:t>
            </a:r>
            <a:r>
              <a:rPr lang="zh-CN" altLang="en-US" sz="1000" dirty="0"/>
              <a:t>的遗产应该走得更远。 她想通过她的照片影响阿尔弗雷多的未来生活，通过他的悔恨，他想保持对她的记忆。 可以这么说，维奥莱塔被册封了。 然而，威尔第通过将艺术真理与日常生活、宗教和意识形态的信念相对立，阻止了 </a:t>
            </a:r>
            <a:r>
              <a:rPr lang="en-US" altLang="zh-CN" sz="1000" dirty="0" err="1"/>
              <a:t>Vio</a:t>
            </a:r>
            <a:r>
              <a:rPr lang="en-US" altLang="zh-CN" sz="1000" dirty="0"/>
              <a:t> </a:t>
            </a:r>
            <a:r>
              <a:rPr lang="en-US" altLang="zh-CN" sz="1000" dirty="0" err="1"/>
              <a:t>letta</a:t>
            </a:r>
            <a:r>
              <a:rPr lang="en-US" altLang="zh-CN" sz="1000" dirty="0"/>
              <a:t> </a:t>
            </a:r>
            <a:r>
              <a:rPr lang="zh-CN" altLang="en-US" sz="1000" dirty="0"/>
              <a:t>被社会所占用。 </a:t>
            </a:r>
            <a:r>
              <a:rPr lang="en-US" altLang="zh-CN" sz="1000" dirty="0"/>
              <a:t>»</a:t>
            </a:r>
            <a:r>
              <a:rPr lang="zh-CN" altLang="en-US" sz="1000" dirty="0"/>
              <a:t>威尔第的手势音乐剧开启了一种音乐现实主义，展示了真实的人在他们真实的，即社会情况下，但也阐明了人们的内在现实，他们的虚假和真实的感受</a:t>
            </a:r>
            <a:r>
              <a:rPr lang="en-US" altLang="zh-CN" sz="1000" dirty="0"/>
              <a:t>——</a:t>
            </a:r>
            <a:r>
              <a:rPr lang="zh-CN" altLang="en-US" sz="1000" dirty="0"/>
              <a:t>无论他们是冲动的还是无意识的，有能力和善解人意的带来光明</a:t>
            </a:r>
            <a:r>
              <a:rPr lang="en-US" altLang="zh-CN" sz="1000" dirty="0"/>
              <a:t>; </a:t>
            </a:r>
            <a:r>
              <a:rPr lang="zh-CN" altLang="en-US" sz="1000" dirty="0"/>
              <a:t>灯光当然在音乐上闪耀。</a:t>
            </a:r>
            <a:r>
              <a:rPr lang="en-US" altLang="zh-CN" sz="1000" dirty="0"/>
              <a:t>« (Dieter </a:t>
            </a:r>
            <a:r>
              <a:rPr lang="en-US" altLang="zh-CN" sz="1000" dirty="0" err="1"/>
              <a:t>Schnebel</a:t>
            </a:r>
            <a:r>
              <a:rPr lang="en-US" altLang="zh-CN" sz="1000" dirty="0"/>
              <a:t>)</a:t>
            </a:r>
          </a:p>
          <a:p>
            <a:pPr algn="just"/>
            <a:endParaRPr lang="en-US" sz="1000" dirty="0"/>
          </a:p>
          <a:p>
            <a:pPr algn="just"/>
            <a:r>
              <a:rPr lang="zh-CN" altLang="en-US" sz="1000" dirty="0"/>
              <a:t>在</a:t>
            </a:r>
            <a:r>
              <a:rPr lang="en-US" altLang="zh-CN" sz="1000" dirty="0"/>
              <a:t>《</a:t>
            </a:r>
            <a:r>
              <a:rPr lang="zh-CN" altLang="en-US" sz="1000" dirty="0"/>
              <a:t>茶花女</a:t>
            </a:r>
            <a:r>
              <a:rPr lang="en-US" altLang="zh-CN" sz="1000" dirty="0"/>
              <a:t>》</a:t>
            </a:r>
            <a:r>
              <a:rPr lang="zh-CN" altLang="en-US" sz="1000" dirty="0"/>
              <a:t>中，维奥莱塔的自决是真实的； 无论接下来发生什么，她都决定爱阿尔弗雷多。 她为自己和爱情筹措资金的事实表明，这不是浪漫的情感过度，而是一个有意识的决定。 它逃避了货物的状态。 阿尔弗雷多的反应表明她触动了社会的神经。 和她相处了三个月的他公开羞辱她，因为她资助了他们的生活。 他们自我决定的界限是疾病、死亡。 作曲就是这样安排的，死亡从一开始就在音乐上存在，而且一直如此。 这样一来，他一开始就决定了女主的目光和意识。 这个故事是从她内心的角度讲述的。 这种叙事风格并不是由社会的指责和批判所决定的，而是表现出在现有的社会条件下，活出爱情的不可能。 这就是威尔第的“现实主义”所包含的内容：他展示了个人和社会情感的辩证关系：在内容和音乐方面。 “威尔第的基本作曲理念是比平时更清楚地区分说明社会环境的音乐的社会环境和作为亲密对话和反思载体的音乐。”节奏</a:t>
            </a:r>
            <a:r>
              <a:rPr lang="en-US" altLang="zh-CN" sz="1000" dirty="0"/>
              <a:t>«</a:t>
            </a:r>
            <a:r>
              <a:rPr lang="zh-CN" altLang="en-US" sz="1000" dirty="0"/>
              <a:t>展开。 社会的分离和亲密的交谈，也是在内外分离的声音空间上进行的。 （威尔第手册：汉斯</a:t>
            </a:r>
            <a:r>
              <a:rPr lang="en-US" altLang="zh-CN" sz="1000" dirty="0"/>
              <a:t>·</a:t>
            </a:r>
            <a:r>
              <a:rPr lang="zh-CN" altLang="en-US" sz="1000" dirty="0"/>
              <a:t>约阿希姆</a:t>
            </a:r>
            <a:r>
              <a:rPr lang="en-US" altLang="zh-CN" sz="1000" dirty="0"/>
              <a:t>·</a:t>
            </a:r>
            <a:r>
              <a:rPr lang="zh-CN" altLang="en-US" sz="1000" dirty="0"/>
              <a:t>瓦格纳）</a:t>
            </a:r>
            <a:endParaRPr lang="en-GB" altLang="zh-CN" sz="1000" dirty="0"/>
          </a:p>
          <a:p>
            <a:endParaRPr lang="en-GB" sz="1000" dirty="0"/>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6863417"/>
          </a:xfrm>
          <a:prstGeom prst="rect">
            <a:avLst/>
          </a:prstGeom>
          <a:noFill/>
        </p:spPr>
        <p:txBody>
          <a:bodyPr wrap="square">
            <a:spAutoFit/>
          </a:bodyPr>
          <a:lstStyle/>
          <a:p>
            <a:pPr algn="just"/>
            <a:r>
              <a:rPr lang="en-US" altLang="zh-CN" sz="1000" dirty="0"/>
              <a:t>Violetta </a:t>
            </a:r>
            <a:r>
              <a:rPr lang="zh-CN" altLang="en-US" sz="1000" dirty="0"/>
              <a:t>的道路已经确定。 她病了，她快要死了。 但她能活多久？ 快乐或爱情的决定扮演什么角色？ 对比很明显； 快乐和爱是相互排斥的吗？ 歌剧暗示了纯爱的延年益寿作用。 但这是有代价的，而快乐是要付出代价的。 维奥莱塔首先让人联想到快乐、爱、欲望，甚至死亡。 </a:t>
            </a:r>
            <a:r>
              <a:rPr lang="en-US" altLang="zh-CN" sz="1000" dirty="0"/>
              <a:t>Violetta</a:t>
            </a:r>
            <a:r>
              <a:rPr lang="zh-CN" altLang="en-US" sz="1000" dirty="0"/>
              <a:t>：</a:t>
            </a:r>
            <a:r>
              <a:rPr lang="en-US" altLang="zh-CN" sz="1000" dirty="0"/>
              <a:t>»</a:t>
            </a:r>
            <a:r>
              <a:rPr lang="zh-CN" altLang="en-US" sz="1000" dirty="0"/>
              <a:t>庆祝就是生活！</a:t>
            </a:r>
            <a:r>
              <a:rPr lang="en-US" altLang="zh-CN" sz="1000" dirty="0"/>
              <a:t>« Alfredo</a:t>
            </a:r>
            <a:r>
              <a:rPr lang="zh-CN" altLang="en-US" sz="1000" dirty="0"/>
              <a:t>：</a:t>
            </a:r>
            <a:r>
              <a:rPr lang="en-US" altLang="zh-CN" sz="1000" dirty="0"/>
              <a:t>»</a:t>
            </a:r>
            <a:r>
              <a:rPr lang="zh-CN" altLang="en-US" sz="1000" dirty="0"/>
              <a:t>如果您还没有爱。</a:t>
            </a:r>
            <a:r>
              <a:rPr lang="en-US" altLang="zh-CN" sz="1000" dirty="0"/>
              <a:t>« Violetta</a:t>
            </a:r>
            <a:r>
              <a:rPr lang="zh-CN" altLang="en-US" sz="1000" dirty="0"/>
              <a:t>：</a:t>
            </a:r>
            <a:r>
              <a:rPr lang="en-US" altLang="zh-CN" sz="1000" dirty="0"/>
              <a:t>»</a:t>
            </a:r>
            <a:r>
              <a:rPr lang="zh-CN" altLang="en-US" sz="1000" dirty="0"/>
              <a:t>不要对不知道的人说这句话</a:t>
            </a:r>
            <a:r>
              <a:rPr lang="en-US" altLang="zh-CN" sz="1000" dirty="0"/>
              <a:t>«</a:t>
            </a:r>
            <a:r>
              <a:rPr lang="zh-CN" altLang="en-US" sz="1000" dirty="0"/>
              <a:t>。 </a:t>
            </a:r>
            <a:r>
              <a:rPr lang="en-US" altLang="zh-CN" sz="1000" dirty="0"/>
              <a:t>Violetta </a:t>
            </a:r>
            <a:r>
              <a:rPr lang="zh-CN" altLang="en-US" sz="1000" dirty="0"/>
              <a:t>拥有的，或者至少想要拥有的快乐是模棱两可的。 这是分心还是主要的事情？ 是康德美学的无私自满，还是直接的感性、升华或愉悦？ 或两者？ 这些问题不仅是歌剧情节的一部分，也是</a:t>
            </a:r>
            <a:r>
              <a:rPr lang="en-US" altLang="zh-CN" sz="1000" dirty="0"/>
              <a:t>19</a:t>
            </a:r>
            <a:r>
              <a:rPr lang="zh-CN" altLang="en-US" sz="1000" dirty="0"/>
              <a:t>世纪艺术讨论的一部分。 与其他人不同的是，</a:t>
            </a:r>
            <a:r>
              <a:rPr lang="en-US" altLang="zh-CN" sz="1000" dirty="0"/>
              <a:t>Violetta </a:t>
            </a:r>
            <a:r>
              <a:rPr lang="zh-CN" altLang="en-US" sz="1000" dirty="0"/>
              <a:t>不去猜测。 她用现金支付，用她所有的一切，而不是用一场获胜的比赛。 维奥莱塔用尽了她所有的资本。 阿尔弗雷多只是一个快乐的巧合。 她处理现实，他处理感受。 </a:t>
            </a:r>
            <a:r>
              <a:rPr lang="en-US" altLang="zh-CN" sz="1000" dirty="0"/>
              <a:t>– </a:t>
            </a:r>
            <a:r>
              <a:rPr lang="zh-CN" altLang="en-US" sz="1000" dirty="0"/>
              <a:t>在这方面，父子是亲密的：前者与上帝命定的道德争论，后者与他自己争论：我，我，我。 只有在与阿尔弗雷多的关系中，阴谋和算计才会成为维奥莱塔生活的一部分，从而成为情节的一部分。 只有真正职业的妓女才会真诚； 她创造幻想，但自己并不相信</a:t>
            </a:r>
            <a:endParaRPr lang="en-GB" altLang="zh-CN" sz="1000" dirty="0"/>
          </a:p>
          <a:p>
            <a:pPr algn="just"/>
            <a:endParaRPr lang="en-GB" sz="1000" dirty="0"/>
          </a:p>
          <a:p>
            <a:pPr algn="just"/>
            <a:r>
              <a:rPr lang="en-US" altLang="zh-CN" sz="1000" dirty="0"/>
              <a:t>《Amore e </a:t>
            </a:r>
            <a:r>
              <a:rPr lang="en-US" altLang="zh-CN" sz="1000" dirty="0" err="1"/>
              <a:t>morte</a:t>
            </a:r>
            <a:r>
              <a:rPr lang="en-US" altLang="zh-CN" sz="1000" dirty="0"/>
              <a:t>》</a:t>
            </a:r>
            <a:r>
              <a:rPr lang="zh-CN" altLang="en-US" sz="1000" dirty="0"/>
              <a:t>是这部歌剧的原名，直接、没有道德和多愁善感。 审查员不接受它，而是 </a:t>
            </a:r>
            <a:r>
              <a:rPr lang="en-US" altLang="zh-CN" sz="1000" dirty="0"/>
              <a:t>»La </a:t>
            </a:r>
            <a:r>
              <a:rPr lang="en-US" altLang="zh-CN" sz="1000" dirty="0" err="1"/>
              <a:t>traviata</a:t>
            </a:r>
            <a:r>
              <a:rPr lang="en-US" altLang="zh-CN" sz="1000" dirty="0"/>
              <a:t>«</a:t>
            </a:r>
            <a:r>
              <a:rPr lang="zh-CN" altLang="en-US" sz="1000" dirty="0"/>
              <a:t>，</a:t>
            </a:r>
            <a:r>
              <a:rPr lang="en-US" altLang="zh-CN" sz="1000" dirty="0"/>
              <a:t>»</a:t>
            </a:r>
            <a:r>
              <a:rPr lang="zh-CN" altLang="en-US" sz="1000" dirty="0"/>
              <a:t>偏离正道的人</a:t>
            </a:r>
            <a:r>
              <a:rPr lang="en-US" altLang="zh-CN" sz="1000" dirty="0"/>
              <a:t>«</a:t>
            </a:r>
            <a:r>
              <a:rPr lang="zh-CN" altLang="en-US" sz="1000" dirty="0"/>
              <a:t>，这已经是评论了。 这里强调的是错误，区分是非。 但威尔第并没有让他自己或我们那么容易。 他写了一部完全反资产阶级的歌剧。 他不关心对错，但对个人各自的真理感兴趣。 人物代表他们的真相，我。 </a:t>
            </a:r>
            <a:r>
              <a:rPr lang="en-US" altLang="zh-CN" sz="1000" dirty="0"/>
              <a:t>H</a:t>
            </a:r>
            <a:r>
              <a:rPr lang="zh-CN" altLang="en-US" sz="1000" dirty="0"/>
              <a:t>。 她的利益，刚毅无情。 怪诞源于这些利益的不匹配，具体源于各自的境遇。 </a:t>
            </a:r>
            <a:r>
              <a:rPr lang="en-US" altLang="zh-CN" sz="1000" dirty="0"/>
              <a:t>»</a:t>
            </a:r>
            <a:r>
              <a:rPr lang="zh-CN" altLang="en-US" sz="1000" dirty="0"/>
              <a:t>我们这个时代的主题。 其他人不会因为服装、时间和其他一千种愚蠢的担忧而不敢。 威尔第在 </a:t>
            </a:r>
            <a:r>
              <a:rPr lang="en-US" altLang="zh-CN" sz="1000" dirty="0"/>
              <a:t>1853 </a:t>
            </a:r>
            <a:r>
              <a:rPr lang="zh-CN" altLang="en-US" sz="1000" dirty="0"/>
              <a:t>年写道：“我非常高兴地这样做”。</a:t>
            </a:r>
            <a:endParaRPr lang="en-GB" altLang="zh-CN" sz="1000" dirty="0"/>
          </a:p>
          <a:p>
            <a:pPr algn="just"/>
            <a:endParaRPr lang="en-GB" sz="1000" dirty="0"/>
          </a:p>
          <a:p>
            <a:pPr algn="just"/>
            <a:r>
              <a:rPr lang="zh-CN" altLang="en-US" sz="1000" dirty="0"/>
              <a:t>怪诞的特点是夸大和强调矛盾，而不是讽刺或批评它们，而是使它们具有可识别性。 因此，作为一种表现，它比对现实的描述更进一步； 她不模仿，而是刻画，她揭示。 威尔第不想复制“现实”，而是想“以莎士比亚的方式创造真实”（安塞姆格哈德）。 在这样做时，他提到了幻觉与艺术真相之间的内在联系（诺伯特米勒），这是现代美学讨论的特征。 怪诞揭示了表象与现实之间的差异。 </a:t>
            </a:r>
            <a:r>
              <a:rPr lang="en-US" altLang="zh-CN" sz="1000" dirty="0"/>
              <a:t>Giorgio </a:t>
            </a:r>
            <a:r>
              <a:rPr lang="en-US" altLang="zh-CN" sz="1000" dirty="0" err="1"/>
              <a:t>Germont</a:t>
            </a:r>
            <a:r>
              <a:rPr lang="en-US" altLang="zh-CN" sz="1000" dirty="0"/>
              <a:t> </a:t>
            </a:r>
            <a:r>
              <a:rPr lang="zh-CN" altLang="en-US" sz="1000" dirty="0"/>
              <a:t>和 </a:t>
            </a:r>
            <a:r>
              <a:rPr lang="en-US" altLang="zh-CN" sz="1000" dirty="0"/>
              <a:t>Violetta </a:t>
            </a:r>
            <a:r>
              <a:rPr lang="zh-CN" altLang="en-US" sz="1000" dirty="0"/>
              <a:t>之间的对话很奇怪，因为条件完全不同。 父求其长，爱妻自弃，慈爱之情足矣。 就像他的儿子阿尔弗雷多一样，他比爱本身更享受爱的感觉</a:t>
            </a:r>
            <a:r>
              <a:rPr lang="en-US" altLang="zh-CN" sz="1000" dirty="0"/>
              <a:t>——</a:t>
            </a:r>
            <a:r>
              <a:rPr lang="zh-CN" altLang="en-US" sz="1000" dirty="0"/>
              <a:t>或者对他来说两者是一样的？</a:t>
            </a:r>
            <a:endParaRPr lang="en-GB" altLang="zh-CN" sz="1000" dirty="0"/>
          </a:p>
          <a:p>
            <a:pPr algn="just"/>
            <a:endParaRPr lang="en-GB" sz="1000" dirty="0"/>
          </a:p>
          <a:p>
            <a:pPr algn="just"/>
            <a:r>
              <a:rPr lang="zh-CN" altLang="en-US" sz="1000" dirty="0"/>
              <a:t>本身就很怪诞，歌剧公司是 </a:t>
            </a:r>
            <a:r>
              <a:rPr lang="en-US" altLang="zh-CN" sz="1000" dirty="0"/>
              <a:t>»demi-monde«</a:t>
            </a:r>
            <a:r>
              <a:rPr lang="zh-CN" altLang="en-US" sz="1000" dirty="0"/>
              <a:t>。 小杜马斯在他的同名戏剧中解释道：所有的上流社会成员都来自社会，贵族或资产阶级，但女性都有一个缺陷，她们不再属于这个社会。 根据杜马斯的说法，它们（在对商品的显着比较中）就像几乎看不到瘀伤的桃子。 为了隐藏这些瑕疵，他们形成了自己的社会，在这个社会中，他们站得很近，即半上流社会。 他们的特点是独身。 正如 </a:t>
            </a:r>
            <a:r>
              <a:rPr lang="en-US" altLang="zh-CN" sz="1000" dirty="0"/>
              <a:t>Goncourt </a:t>
            </a:r>
            <a:r>
              <a:rPr lang="zh-CN" altLang="en-US" sz="1000" dirty="0"/>
              <a:t>兄弟在 </a:t>
            </a:r>
            <a:r>
              <a:rPr lang="en-US" altLang="zh-CN" sz="1000" dirty="0"/>
              <a:t>1857 </a:t>
            </a:r>
            <a:r>
              <a:rPr lang="zh-CN" altLang="en-US" sz="1000" dirty="0"/>
              <a:t>年所写的那样，他们的位置是“</a:t>
            </a:r>
            <a:r>
              <a:rPr lang="en-US" altLang="zh-CN" sz="1000" dirty="0"/>
              <a:t>les Bouffes et la Bourse”</a:t>
            </a:r>
            <a:r>
              <a:rPr lang="zh-CN" altLang="en-US" sz="1000" dirty="0"/>
              <a:t>、公众（以及娱乐剧院市场）和证券交易所、投机和货币流通的场所。 妓女的商品与艺术、某种公共领域和投机交易密切相关。 她与艺术同在，与世界同资本流通。 表演和展示的性质决定了它们的价格。 妓女通过以珠宝和服装的形式公开展示她的财富，代表了身体和资本之间的直接联系</a:t>
            </a:r>
            <a:endParaRPr lang="en-GB" altLang="zh-CN" sz="1000" dirty="0"/>
          </a:p>
          <a:p>
            <a:pPr algn="just"/>
            <a:endParaRPr lang="en-GB" sz="1000" dirty="0"/>
          </a:p>
          <a:p>
            <a:pPr algn="just"/>
            <a:r>
              <a:rPr lang="zh-CN" altLang="en-US" sz="1000" dirty="0"/>
              <a:t>对现有社会的攻击是明确无误的，尤其是维奥莱塔似乎完全服从通常的道德。 从这个角度来看，维奥莱塔的故事是一个成功的故事，一个完美的过度满足和适应：完美的高贵妓女，然后是完美无私的情人，然后是完美的放弃者。 维奥莱塔在所有美德上都超越了其他所有人，因此她认为这些美德是荒谬的。 因为资产阶级的意识形态及其宗教从生活方式中得出了这一点。 通过将其付诸实践，维奥莱塔有意识或无意识地证明了这种观点是多么值得怀疑。 维奥莱塔是唯一强调的角色，只有她“理解”别人的“兴趣”。 她总是完全扮演自己的角色：交际花、女人、圣人。 社会可能承认她是女英雄，但她不会原谅。 没有回到这个生活和行为与它声称的不同的社会。 维奥莱塔（</a:t>
            </a:r>
            <a:r>
              <a:rPr lang="en-US" altLang="zh-CN" sz="1000" dirty="0"/>
              <a:t>Violetta</a:t>
            </a:r>
            <a:r>
              <a:rPr lang="zh-CN" altLang="en-US" sz="1000" dirty="0"/>
              <a:t>）因为爱而失败了。 那是他们的悲剧，从坚信“我不能爱，也不能忍受这种英勇的爱”到绝对的自我毁灭的爱。 而作为恋人？ 她选择了爱的放弃、牺牲，并得到了一个快乐的、充满情感遗憾的死亡作为回报。 对于 </a:t>
            </a:r>
            <a:r>
              <a:rPr lang="en-US" altLang="zh-CN" sz="1000" dirty="0"/>
              <a:t>19 </a:t>
            </a:r>
            <a:r>
              <a:rPr lang="zh-CN" altLang="en-US" sz="1000" dirty="0"/>
              <a:t>世纪来说，父子俩的再次出现是一项巨大的努力。 而这正是似乎赢得 </a:t>
            </a:r>
            <a:r>
              <a:rPr lang="en-US" altLang="zh-CN" sz="1000" dirty="0"/>
              <a:t>Violetta </a:t>
            </a:r>
            <a:r>
              <a:rPr lang="zh-CN" altLang="en-US" sz="1000" dirty="0"/>
              <a:t>的那种多愁善感：感性诚实的自以为是。 当然，社会不需要冷酷的妓女，它应该爱它并从中灭亡。 爱是主题，爱，不是情侣，不是相爱的夫妻，而是出离的不幸结局：不是爱情，而是生活。 它是关于一个色情化的世界，关于色情刺激，关于性的可用性，根据商品贸易规则可以获得性，但置于资产阶级的“梦想世界”中</a:t>
            </a:r>
            <a:endParaRPr lang="en-US" sz="1000" dirty="0"/>
          </a:p>
        </p:txBody>
      </p:sp>
    </p:spTree>
    <p:extLst>
      <p:ext uri="{BB962C8B-B14F-4D97-AF65-F5344CB8AC3E}">
        <p14:creationId xmlns:p14="http://schemas.microsoft.com/office/powerpoint/2010/main" val="3724673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632311"/>
          </a:xfrm>
          <a:prstGeom prst="rect">
            <a:avLst/>
          </a:prstGeom>
          <a:noFill/>
        </p:spPr>
        <p:txBody>
          <a:bodyPr wrap="square">
            <a:spAutoFit/>
          </a:bodyPr>
          <a:lstStyle/>
          <a:p>
            <a:pPr algn="ctr"/>
            <a:r>
              <a:rPr lang="en-US" sz="1000" dirty="0" err="1"/>
              <a:t>爱与死</a:t>
            </a:r>
            <a:r>
              <a:rPr lang="en-US" sz="1000" dirty="0"/>
              <a:t> II</a:t>
            </a:r>
          </a:p>
          <a:p>
            <a:endParaRPr lang="en-US" sz="1000" dirty="0"/>
          </a:p>
          <a:p>
            <a:pPr algn="just"/>
            <a:r>
              <a:rPr lang="en-US" altLang="zh-CN" sz="1000" dirty="0"/>
              <a:t>»</a:t>
            </a:r>
            <a:r>
              <a:rPr lang="zh-CN" altLang="en-US" sz="1000" dirty="0"/>
              <a:t>茶花女</a:t>
            </a:r>
            <a:r>
              <a:rPr lang="en-US" altLang="zh-CN" sz="1000" dirty="0"/>
              <a:t>«</a:t>
            </a:r>
            <a:r>
              <a:rPr lang="zh-CN" altLang="en-US" sz="1000" dirty="0"/>
              <a:t>属于一系列文学、哲学和音乐爱情模型和调查，这些爱情模型和调查始于 </a:t>
            </a:r>
            <a:r>
              <a:rPr lang="en-US" altLang="zh-CN" sz="1000" dirty="0"/>
              <a:t>18 </a:t>
            </a:r>
            <a:r>
              <a:rPr lang="zh-CN" altLang="en-US" sz="1000" dirty="0"/>
              <a:t>世纪末，主导了 </a:t>
            </a:r>
            <a:r>
              <a:rPr lang="en-US" altLang="zh-CN" sz="1000" dirty="0"/>
              <a:t>19 </a:t>
            </a:r>
            <a:r>
              <a:rPr lang="zh-CN" altLang="en-US" sz="1000" dirty="0"/>
              <a:t>世纪，直到世纪之交。 这些在戏剧、歌剧和小说中特别受欢迎。 正如大脑和记忆研究人员埃里克</a:t>
            </a:r>
            <a:r>
              <a:rPr lang="en-US" altLang="zh-CN" sz="1000" dirty="0"/>
              <a:t>·</a:t>
            </a:r>
            <a:r>
              <a:rPr lang="zh-CN" altLang="en-US" sz="1000" dirty="0"/>
              <a:t>坎德尔 </a:t>
            </a:r>
            <a:r>
              <a:rPr lang="en-US" altLang="zh-CN" sz="1000" dirty="0"/>
              <a:t>(Eric </a:t>
            </a:r>
            <a:r>
              <a:rPr lang="en-US" altLang="zh-CN" sz="1000" dirty="0" err="1"/>
              <a:t>Kandl</a:t>
            </a:r>
            <a:r>
              <a:rPr lang="en-US" altLang="zh-CN" sz="1000" dirty="0"/>
              <a:t>) </a:t>
            </a:r>
            <a:r>
              <a:rPr lang="zh-CN" altLang="en-US" sz="1000" dirty="0"/>
              <a:t>所说的那样，它们在本世纪下半叶“在情感体验的解构和探索中”变得在科学和美学上相关。</a:t>
            </a:r>
            <a:endParaRPr lang="en-GB" altLang="zh-CN" sz="1000" dirty="0"/>
          </a:p>
          <a:p>
            <a:pPr algn="just"/>
            <a:endParaRPr lang="en-US" sz="1000" dirty="0"/>
          </a:p>
          <a:p>
            <a:pPr algn="just"/>
            <a:r>
              <a:rPr lang="zh-CN" altLang="en-US" sz="1000" dirty="0"/>
              <a:t>爱情的可能性受到考验。 或许只有观看、书写和表现爱是什么或可能是什么的可能性，正如司汤达在他的</a:t>
            </a:r>
            <a:r>
              <a:rPr lang="en-US" altLang="zh-CN" sz="1000" dirty="0"/>
              <a:t>《</a:t>
            </a:r>
            <a:r>
              <a:rPr lang="zh-CN" altLang="en-US" sz="1000" dirty="0"/>
              <a:t>关于爱</a:t>
            </a:r>
            <a:r>
              <a:rPr lang="en-US" altLang="zh-CN" sz="1000" dirty="0"/>
              <a:t>》</a:t>
            </a:r>
            <a:r>
              <a:rPr lang="zh-CN" altLang="en-US" sz="1000" dirty="0"/>
              <a:t>（</a:t>
            </a:r>
            <a:r>
              <a:rPr lang="en-US" altLang="zh-CN" sz="1000" dirty="0"/>
              <a:t>1822 </a:t>
            </a:r>
            <a:r>
              <a:rPr lang="zh-CN" altLang="en-US" sz="1000" dirty="0"/>
              <a:t>年）一书中所做的那样。 </a:t>
            </a:r>
            <a:r>
              <a:rPr lang="en-US" altLang="zh-CN" sz="1000" dirty="0"/>
              <a:t>19 </a:t>
            </a:r>
            <a:r>
              <a:rPr lang="zh-CN" altLang="en-US" sz="1000" dirty="0"/>
              <a:t>世纪的主题是女性、她的情感、她的性取向、她的痴迷以及她作为客体和主体的社会地位。 在所有领域和风格中：社会、经济、心理（从浪漫主义到自然主义和唯美主义、真实主义和现实主义，一直到历史上的前卫运动）。 在审美上和内容上，文学、绘画和音乐相互激发，质疑和消解艺术高雅与低俗的界限。 </a:t>
            </a:r>
            <a:r>
              <a:rPr lang="en-US" altLang="zh-CN" sz="1000" dirty="0"/>
              <a:t>»</a:t>
            </a:r>
            <a:r>
              <a:rPr lang="zh-CN" altLang="en-US" sz="1000" dirty="0"/>
              <a:t>威尔第的世界戏剧在其中占有一席之地，它的特点是崇高与荒谬、崇高与怪诞的并置</a:t>
            </a:r>
            <a:r>
              <a:rPr lang="en-US" altLang="zh-CN" sz="1000" dirty="0"/>
              <a:t>«</a:t>
            </a:r>
            <a:r>
              <a:rPr lang="zh-CN" altLang="en-US" sz="1000" dirty="0"/>
              <a:t>（乌尔里希</a:t>
            </a:r>
            <a:r>
              <a:rPr lang="en-US" altLang="zh-CN" sz="1000" dirty="0"/>
              <a:t>·</a:t>
            </a:r>
            <a:r>
              <a:rPr lang="zh-CN" altLang="en-US" sz="1000" dirty="0"/>
              <a:t>施赖伯）。 就风景而言，这是一种无中介的连续性，它解释了个体态度的绝对性</a:t>
            </a:r>
            <a:endParaRPr lang="en-GB" altLang="zh-CN" sz="1000" dirty="0"/>
          </a:p>
          <a:p>
            <a:pPr algn="just"/>
            <a:endParaRPr lang="en-GB" sz="1000" dirty="0"/>
          </a:p>
          <a:p>
            <a:pPr algn="just"/>
            <a:r>
              <a:rPr lang="zh-CN" altLang="en-US" sz="1000" dirty="0"/>
              <a:t>威尔第在</a:t>
            </a:r>
            <a:r>
              <a:rPr lang="en-US" altLang="zh-CN" sz="1000" dirty="0"/>
              <a:t>《</a:t>
            </a:r>
            <a:r>
              <a:rPr lang="zh-CN" altLang="en-US" sz="1000" dirty="0"/>
              <a:t>茶花女</a:t>
            </a:r>
            <a:r>
              <a:rPr lang="en-US" altLang="zh-CN" sz="1000" dirty="0"/>
              <a:t>》</a:t>
            </a:r>
            <a:r>
              <a:rPr lang="zh-CN" altLang="en-US" sz="1000" dirty="0"/>
              <a:t>中的维奥莱塔在贪婪和自我牺牲之间扮演了一个特殊的角色。 与小说和戏剧中的山茶花小姐不同，她从一开始就是一个妓女，没有通常的贫穷或诱惑的理由。 她在一个她看穿了荒谬的社会中生活。 然而它满足了他们的期望和要求。 维奥莱塔的乌托邦是她的爱，在最初的犹豫之后，她毫不畏惧地生活在社会上，也许也反对她的爱人。 不是出于无知或天真，而是出于对爱的认识，这种爱是并且可以是她的，而且只能是她的决定。 这就是歌剧内在的乌托邦。 爱不存在，它只存在于爱的决定中。 </a:t>
            </a:r>
            <a:r>
              <a:rPr lang="en-US" altLang="zh-CN" sz="1000" dirty="0"/>
              <a:t>Violetta </a:t>
            </a:r>
            <a:r>
              <a:rPr lang="zh-CN" altLang="en-US" sz="1000" dirty="0"/>
              <a:t>的问题是：</a:t>
            </a:r>
            <a:r>
              <a:rPr lang="en-US" altLang="zh-CN" sz="1000" dirty="0">
                <a:highlight>
                  <a:srgbClr val="FFFF00"/>
                </a:highlight>
              </a:rPr>
              <a:t>»</a:t>
            </a:r>
            <a:r>
              <a:rPr lang="zh-CN" altLang="en-US" sz="1000" dirty="0">
                <a:highlight>
                  <a:srgbClr val="FFFF00"/>
                </a:highlight>
              </a:rPr>
              <a:t>认真的爱对我来说会是不幸吗？</a:t>
            </a:r>
            <a:r>
              <a:rPr lang="en-US" altLang="zh-CN" sz="1000" dirty="0">
                <a:highlight>
                  <a:srgbClr val="FFFF00"/>
                </a:highlight>
              </a:rPr>
              <a:t>« </a:t>
            </a:r>
            <a:r>
              <a:rPr lang="zh-CN" altLang="en-US" sz="1000" dirty="0">
                <a:highlight>
                  <a:srgbClr val="FFFF00"/>
                </a:highlight>
              </a:rPr>
              <a:t>她的洞察力是将爱理解为 </a:t>
            </a:r>
            <a:r>
              <a:rPr lang="en-US" altLang="zh-CN" sz="1000" dirty="0">
                <a:highlight>
                  <a:srgbClr val="FFFF00"/>
                </a:highlight>
              </a:rPr>
              <a:t>»</a:t>
            </a:r>
            <a:r>
              <a:rPr lang="zh-CN" altLang="en-US" sz="1000" dirty="0">
                <a:highlight>
                  <a:srgbClr val="FFFF00"/>
                </a:highlight>
              </a:rPr>
              <a:t>宇宙的心跳</a:t>
            </a:r>
            <a:r>
              <a:rPr lang="en-US" altLang="zh-CN" sz="1000" dirty="0">
                <a:highlight>
                  <a:srgbClr val="FFFF00"/>
                </a:highlight>
              </a:rPr>
              <a:t>«</a:t>
            </a:r>
            <a:r>
              <a:rPr lang="zh-CN" altLang="en-US" sz="1000" dirty="0">
                <a:highlight>
                  <a:srgbClr val="FFFF00"/>
                </a:highlight>
              </a:rPr>
              <a:t>： </a:t>
            </a:r>
            <a:r>
              <a:rPr lang="en-US" altLang="zh-CN" sz="1000" dirty="0">
                <a:highlight>
                  <a:srgbClr val="FFFF00"/>
                </a:highlight>
              </a:rPr>
              <a:t>»</a:t>
            </a:r>
            <a:r>
              <a:rPr lang="zh-CN" altLang="en-US" sz="1000" dirty="0">
                <a:highlight>
                  <a:srgbClr val="FFFF00"/>
                </a:highlight>
              </a:rPr>
              <a:t>即使在死亡中我仍然爱你</a:t>
            </a:r>
            <a:r>
              <a:rPr lang="en-US" altLang="zh-CN" sz="1000" dirty="0">
                <a:highlight>
                  <a:srgbClr val="FFFF00"/>
                </a:highlight>
              </a:rPr>
              <a:t>«</a:t>
            </a:r>
            <a:r>
              <a:rPr lang="zh-CN" altLang="en-US" sz="1000" dirty="0">
                <a:highlight>
                  <a:srgbClr val="FFFF00"/>
                </a:highlight>
              </a:rPr>
              <a:t>。</a:t>
            </a:r>
            <a:endParaRPr lang="en-GB" sz="1000" dirty="0">
              <a:highlight>
                <a:srgbClr val="FFFF00"/>
              </a:highlight>
            </a:endParaRPr>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3323987"/>
          </a:xfrm>
          <a:prstGeom prst="rect">
            <a:avLst/>
          </a:prstGeom>
          <a:noFill/>
        </p:spPr>
        <p:txBody>
          <a:bodyPr wrap="square">
            <a:spAutoFit/>
          </a:bodyPr>
          <a:lstStyle/>
          <a:p>
            <a:pPr algn="just"/>
            <a:r>
              <a:rPr lang="en-US" altLang="zh-CN" sz="1000" dirty="0"/>
              <a:t>Violetta </a:t>
            </a:r>
            <a:r>
              <a:rPr lang="zh-CN" altLang="en-US" sz="1000" dirty="0"/>
              <a:t>和 </a:t>
            </a:r>
            <a:r>
              <a:rPr lang="en-US" altLang="zh-CN" sz="1000" dirty="0"/>
              <a:t>Giorgio </a:t>
            </a:r>
            <a:r>
              <a:rPr lang="en-US" altLang="zh-CN" sz="1000" dirty="0" err="1"/>
              <a:t>Germont</a:t>
            </a:r>
            <a:r>
              <a:rPr lang="en-US" altLang="zh-CN" sz="1000" dirty="0"/>
              <a:t> </a:t>
            </a:r>
            <a:r>
              <a:rPr lang="zh-CN" altLang="en-US" sz="1000" dirty="0"/>
              <a:t>在第二幕中相遇时发生了什么？ 这位慈爱的父亲想到了他的两个孩子以及他们的婚姻和经济状况。 维奥莱塔表示同情。 她从自信的女主人突然变成了顺从的受害者</a:t>
            </a:r>
            <a:r>
              <a:rPr lang="en-US" altLang="zh-CN" sz="1000" dirty="0"/>
              <a:t>——</a:t>
            </a:r>
            <a:r>
              <a:rPr lang="zh-CN" altLang="en-US" sz="1000" dirty="0"/>
              <a:t>只能被理解为具有讽刺意味的是：</a:t>
            </a:r>
            <a:r>
              <a:rPr lang="en-US" altLang="zh-CN" sz="1000" dirty="0"/>
              <a:t>»</a:t>
            </a:r>
            <a:r>
              <a:rPr lang="zh-CN" altLang="en-US" sz="1000" dirty="0"/>
              <a:t>高贵的感觉，确实！</a:t>
            </a:r>
            <a:r>
              <a:rPr lang="en-US" altLang="zh-CN" sz="1000" dirty="0"/>
              <a:t>«</a:t>
            </a:r>
            <a:r>
              <a:rPr lang="zh-CN" altLang="en-US" sz="1000" dirty="0"/>
              <a:t>，赞扬岳父，但被阻止这样做，而维奥莱塔甚至超出了他的预料。 潘趣和朱迪在这里遇见了世界戏剧（乌尔里希</a:t>
            </a:r>
            <a:r>
              <a:rPr lang="en-US" altLang="zh-CN" sz="1000" dirty="0"/>
              <a:t>·</a:t>
            </a:r>
            <a:r>
              <a:rPr lang="zh-CN" altLang="en-US" sz="1000" dirty="0"/>
              <a:t>施赖伯饰），克己之爱的主题构成了心灵意义上的善良。 公司确认。 甚至男爵都没有受到损害，至少他的名誉没有受到损害； 他以自己的方式为维奥莱塔挺身而出</a:t>
            </a:r>
            <a:r>
              <a:rPr lang="en-US" altLang="zh-CN" sz="1000" dirty="0"/>
              <a:t>——</a:t>
            </a:r>
            <a:r>
              <a:rPr lang="zh-CN" altLang="en-US" sz="1000" dirty="0"/>
              <a:t>但这有什么不对？ 她需要他的时候，他就在。 他不担心她的病，但他买的也是商品，不是感情。 感情可以用非常不同的方式表达自己：你可以嫉妒而不爱。 荣誉也不同于爱。 阿尔弗雷德觉得自己的名誉受到侵犯，因为他被男爵维奥莱塔扣押，因为他支付的女人被其他人公开支付。 这个场景是新的，既不在小说中，也不在小仲马的戏剧中； 皮亚韦或威尔第或两者都发明了她，从而加剧了这种情况：阿尔弗雷德公开将维奥莱塔视为妓女（西尔克利奥波德）。 此外，他们的“工作”被奖金数额贬值，这似乎与他们的财富相对应</a:t>
            </a:r>
            <a:endParaRPr lang="en-GB" altLang="zh-CN" sz="1000" dirty="0"/>
          </a:p>
          <a:p>
            <a:pPr algn="just"/>
            <a:endParaRPr lang="en-GB" sz="1000" dirty="0"/>
          </a:p>
          <a:p>
            <a:pPr algn="just"/>
            <a:r>
              <a:rPr lang="zh-CN" altLang="en-US" sz="1000" dirty="0"/>
              <a:t>出于对阿尔弗雷多的纯爱，维奥莱塔希望能过上当下的生活，尽管她生病了。 威尔第的音乐给了她这个机会，但以乔治</a:t>
            </a:r>
            <a:r>
              <a:rPr lang="en-US" altLang="zh-CN" sz="1000" dirty="0"/>
              <a:t>·</a:t>
            </a:r>
            <a:r>
              <a:rPr lang="zh-CN" altLang="en-US" sz="1000" dirty="0"/>
              <a:t>热尔蒙为代表的公司却没有。 没有退路。 乍一看，威尔第和皮亚韦没有社会和道德神话，这令人惊讶。 威尔第描绘的是：不是从逻辑上推导出来的，而是直接发生的情况、状态和过程。 威尔第没有固守成见和态度，而是强调对立面，尤其是在音乐方面，音乐不仅塑造个人和社会，而且塑造艺术，包括威尔第的音乐。 </a:t>
            </a:r>
            <a:r>
              <a:rPr lang="en-US" altLang="zh-CN" sz="1000" dirty="0"/>
              <a:t>Violetta </a:t>
            </a:r>
            <a:r>
              <a:rPr lang="zh-CN" altLang="en-US" sz="1000" dirty="0"/>
              <a:t>觉得这个世界很疯狂。 她用爱反对她：维奥莱塔不依赖于阿尔弗雷多的爱，也不依赖于他最终傲慢而狭隘的父亲的爱，但她认识到只有她才能决定爱情，至少是她对爱情的看法：</a:t>
            </a:r>
            <a:endParaRPr lang="en-GB" altLang="zh-CN" sz="1000" dirty="0"/>
          </a:p>
          <a:p>
            <a:pPr algn="just"/>
            <a:endParaRPr lang="en-GB" sz="1000" dirty="0"/>
          </a:p>
          <a:p>
            <a:pPr algn="just"/>
            <a:r>
              <a:rPr lang="de-DE" sz="1000" dirty="0">
                <a:solidFill>
                  <a:srgbClr val="FF0000"/>
                </a:solidFill>
              </a:rPr>
              <a:t>geheimnisvoll und stolz,  </a:t>
            </a:r>
          </a:p>
          <a:p>
            <a:pPr algn="just"/>
            <a:r>
              <a:rPr lang="de-DE" sz="1000" dirty="0">
                <a:solidFill>
                  <a:srgbClr val="FF0000"/>
                </a:solidFill>
              </a:rPr>
              <a:t>Qual und Glückseligkeit des Herzens</a:t>
            </a:r>
            <a:endParaRPr lang="en-GB" sz="1000" dirty="0"/>
          </a:p>
          <a:p>
            <a:pPr algn="just"/>
            <a:r>
              <a:rPr lang="zh-CN" altLang="en-US" sz="1000" dirty="0"/>
              <a:t>神秘而骄傲，内心的煎熬与幸福</a:t>
            </a:r>
            <a:endParaRPr lang="en-US" sz="1000" dirty="0"/>
          </a:p>
        </p:txBody>
      </p:sp>
      <p:pic>
        <p:nvPicPr>
          <p:cNvPr id="4" name="Grafik 3">
            <a:extLst>
              <a:ext uri="{FF2B5EF4-FFF2-40B4-BE49-F238E27FC236}">
                <a16:creationId xmlns:a16="http://schemas.microsoft.com/office/drawing/2014/main" id="{2BEA535A-1FBD-5484-3864-0CE3764D38CE}"/>
              </a:ext>
            </a:extLst>
          </p:cNvPr>
          <p:cNvPicPr>
            <a:picLocks noChangeAspect="1"/>
          </p:cNvPicPr>
          <p:nvPr/>
        </p:nvPicPr>
        <p:blipFill>
          <a:blip r:embed="rId3"/>
          <a:stretch>
            <a:fillRect/>
          </a:stretch>
        </p:blipFill>
        <p:spPr>
          <a:xfrm>
            <a:off x="5680031" y="3217972"/>
            <a:ext cx="2400300" cy="714375"/>
          </a:xfrm>
          <a:prstGeom prst="rect">
            <a:avLst/>
          </a:prstGeom>
        </p:spPr>
      </p:pic>
      <p:sp>
        <p:nvSpPr>
          <p:cNvPr id="8" name="Textfeld 7">
            <a:extLst>
              <a:ext uri="{FF2B5EF4-FFF2-40B4-BE49-F238E27FC236}">
                <a16:creationId xmlns:a16="http://schemas.microsoft.com/office/drawing/2014/main" id="{D749CB18-5FAC-9D3E-D48E-8D0208C52D85}"/>
              </a:ext>
            </a:extLst>
          </p:cNvPr>
          <p:cNvSpPr txBox="1"/>
          <p:nvPr/>
        </p:nvSpPr>
        <p:spPr>
          <a:xfrm>
            <a:off x="3361038" y="4015314"/>
            <a:ext cx="6544962" cy="2862322"/>
          </a:xfrm>
          <a:prstGeom prst="rect">
            <a:avLst/>
          </a:prstGeom>
          <a:noFill/>
        </p:spPr>
        <p:txBody>
          <a:bodyPr wrap="square">
            <a:spAutoFit/>
          </a:bodyPr>
          <a:lstStyle/>
          <a:p>
            <a:r>
              <a:rPr lang="zh-CN" altLang="en-US" sz="1000" dirty="0"/>
              <a:t>高贵的身姿，高傲如活人，捧着一大束鲜花、手帕和手套，尽显骨瘦如柴的风骚女子的从容和随性。 你在舞厅见过细腰吗？ 她的蓬松长裙华丽地落在瘦削的脚上，漂亮得像一朵花，挤压着一只上面有绒球的紧身鞋。 垂在锁骨边缘的荷叶边像一条溪流，在岩石上肆意地摩擦自己，害羞地抵御愚蠢的笑话，以掩饰它试图隐藏的忧郁魅力。 深邃的眸子里全是空虚和黑暗，精致的花朵点缀着头骨，在精致的椎骨上轻轻摇晃。 </a:t>
            </a:r>
            <a:r>
              <a:rPr lang="en-US" altLang="zh-CN" sz="1000" dirty="0"/>
              <a:t>– </a:t>
            </a:r>
            <a:r>
              <a:rPr lang="zh-CN" altLang="en-US" sz="1000" dirty="0"/>
              <a:t>哦，愚蠢地装饰虚无的魔法！ 有些人会称你为漫画人物，但这些肉欲的追求者无法理解人体框架无名的优雅。 你是，大骷髅，正是我喜欢的样子！ 你是不是带着威武的鬼脸而来，想要打扰生命的庆典？ 还是一个古老的痒痒仍然刺激着你的活骨头，以至于他们轻信地投身于女巫的欲望之舞？ 你是否希望通过小提琴的歌声，通过蜡烛的光辉，驱散嘲弄你的噩梦，你是否会要求狂欢的旋风来刷新你心中燃烧的地狱？ 愚蠢和罪恶的取之不尽的泉源！ 古老的折磨永恒的反驳！ 透过你肋骨弯曲的格子结构，我可以看到毒蛇是多么贪得无厌地在你体内爬行。 不过，我担心你的撒娇不会赢得值得你在这里费心的奖品； 这些凡人的心谁知道如何嘲笑？ 只有强者才会沉醉于恐怖的魅力！ 你眼底的深渊，充满了阴森的念头，呼吸着眩晕，聪明的舞者看到你三十二颗牙齿永恒的微笑，会痛得窒息。 然而：谁没有把一具骸骨压在胸前，谁没有以坟墓里的东西滋养自己？ 什么对香水、服饰和服饰有影响？ 谁在这里耍花样，说明他自认为很漂亮。 没有鼻子的舞女，不可抗拒的妓女，对这些对你生气的舞者说：你们这些浮夸的美女，尽管有粉和胭脂的艺术，但你们都闻到了死亡的味道！ 哦，散发着麝香味的骷髅，枯萎的顽童，光滑的脸颊的花花公子，涂着漆的尸体，白发的花花公子，死亡之舞将你们所有人摇摇晃晃地卷向无人知晓的地方！ 从塞纳河寒冷的码头到恒河炎热的河岸，成群的凡人蹦蹦跳跳，没有人看到天花板上的一个洞里天使的喇叭，像黑色枪管一样诡异地打哈欠。 在任何气候下，在每一个太阳下，人类啊，死亡钦佩你，你如何在你的愚蠢中蠕动和扭曲，而且常常，就像你用没药香水一样，它把它的讽刺融入你的愚蠢！</a:t>
            </a:r>
            <a:endParaRPr lang="en-US" sz="1000" dirty="0"/>
          </a:p>
        </p:txBody>
      </p:sp>
    </p:spTree>
    <p:extLst>
      <p:ext uri="{BB962C8B-B14F-4D97-AF65-F5344CB8AC3E}">
        <p14:creationId xmlns:p14="http://schemas.microsoft.com/office/powerpoint/2010/main" val="1968484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04529" y="1086635"/>
            <a:ext cx="4948238" cy="5786199"/>
          </a:xfrm>
          <a:prstGeom prst="rect">
            <a:avLst/>
          </a:prstGeom>
          <a:noFill/>
        </p:spPr>
        <p:txBody>
          <a:bodyPr wrap="square">
            <a:spAutoFit/>
          </a:bodyPr>
          <a:lstStyle/>
          <a:p>
            <a:pPr algn="just"/>
            <a:r>
              <a:rPr lang="en-US" sz="1000" dirty="0">
                <a:latin typeface="DengXian (Textkörper)"/>
              </a:rPr>
              <a:t>朱塞佩·威尔第（1813-1901 </a:t>
            </a:r>
            <a:r>
              <a:rPr lang="en-US" sz="1000" dirty="0" err="1">
                <a:latin typeface="DengXian (Textkörper)"/>
              </a:rPr>
              <a:t>年）在其</a:t>
            </a:r>
            <a:r>
              <a:rPr lang="en-US" sz="1000" dirty="0">
                <a:latin typeface="DengXian (Textkörper)"/>
              </a:rPr>
              <a:t> 1853 </a:t>
            </a:r>
            <a:r>
              <a:rPr lang="en-US" sz="1000" dirty="0" err="1">
                <a:latin typeface="DengXian (Textkörper)"/>
              </a:rPr>
              <a:t>年首演的歌剧《茶花女》中以简短而生动的前奏展示了他身患绝症的主人公维奥莱塔·瓦莱里</a:t>
            </a:r>
            <a:r>
              <a:rPr lang="en-US" sz="1000" dirty="0">
                <a:latin typeface="DengXian (Textkörper)"/>
              </a:rPr>
              <a:t>。 </a:t>
            </a:r>
            <a:r>
              <a:rPr lang="en-US" sz="1000" dirty="0" err="1">
                <a:latin typeface="DengXian (Textkörper)"/>
              </a:rPr>
              <a:t>在程序上，威尔第设计了一个亲密的音乐双人肖像，它将戏剧性地渗透到歌剧的进程中</a:t>
            </a:r>
            <a:r>
              <a:rPr lang="en-US" sz="1000" dirty="0">
                <a:latin typeface="DengXian (Textkörper)"/>
              </a:rPr>
              <a:t>。 </a:t>
            </a:r>
            <a:r>
              <a:rPr lang="en-US" sz="1000" dirty="0" err="1">
                <a:latin typeface="DengXian (Textkörper)"/>
              </a:rPr>
              <a:t>首先，三重钢琴的四分弦呈现了B小调漂浮、超然的死亡主题，又以E大调向往的爱情主题消解</a:t>
            </a:r>
            <a:r>
              <a:rPr lang="en-US" sz="1000" dirty="0">
                <a:latin typeface="DengXian (Textkörper)"/>
              </a:rPr>
              <a:t>。 </a:t>
            </a:r>
            <a:r>
              <a:rPr lang="en-US" sz="1000" dirty="0" err="1">
                <a:latin typeface="DengXian (Textkörper)"/>
              </a:rPr>
              <a:t>但是，蓬勃发展的悬臂在像停止的时钟一样的振荡秒运动中死去</a:t>
            </a:r>
            <a:r>
              <a:rPr lang="en-US" sz="1000" dirty="0">
                <a:latin typeface="DengXian (Textkörper)"/>
              </a:rPr>
              <a:t> (morendo)。 </a:t>
            </a:r>
            <a:r>
              <a:rPr lang="en-US" sz="1000" dirty="0" err="1">
                <a:latin typeface="DengXian (Textkörper)"/>
              </a:rPr>
              <a:t>如果您知道威尔第最初想将他的歌剧命名为“Amore</a:t>
            </a:r>
            <a:r>
              <a:rPr lang="en-US" sz="1000" dirty="0">
                <a:latin typeface="DengXian (Textkörper)"/>
              </a:rPr>
              <a:t> e </a:t>
            </a:r>
            <a:r>
              <a:rPr lang="en-US" sz="1000" dirty="0" err="1">
                <a:latin typeface="DengXian (Textkörper)"/>
              </a:rPr>
              <a:t>morte</a:t>
            </a:r>
            <a:r>
              <a:rPr lang="en-US" sz="1000" dirty="0">
                <a:latin typeface="DengXian (Textkörper)"/>
              </a:rPr>
              <a:t>”，</a:t>
            </a:r>
            <a:r>
              <a:rPr lang="en-US" sz="1000" dirty="0" err="1">
                <a:latin typeface="DengXian (Textkörper)"/>
              </a:rPr>
              <a:t>那么前奏已经展示了该事件的基本事件：爱与死亡</a:t>
            </a:r>
            <a:r>
              <a:rPr lang="en-US" sz="1000" dirty="0">
                <a:latin typeface="DengXian (Textkörper)"/>
              </a:rPr>
              <a:t>。 </a:t>
            </a:r>
            <a:r>
              <a:rPr lang="en-US" sz="1000" dirty="0" err="1">
                <a:latin typeface="DengXian (Textkörper)"/>
              </a:rPr>
              <a:t>和平结束的前奏被迎面而来的人群的脉动忙碌所淹没</a:t>
            </a:r>
            <a:r>
              <a:rPr lang="en-US" sz="1000" dirty="0">
                <a:latin typeface="DengXian (Textkörper)"/>
              </a:rPr>
              <a:t>。 </a:t>
            </a:r>
            <a:r>
              <a:rPr lang="en-US" sz="1000" dirty="0" err="1">
                <a:latin typeface="DengXian (Textkörper)"/>
              </a:rPr>
              <a:t>独奏和合唱曲目相互交融，让音乐节继续进行，对话时刻占据主导地位</a:t>
            </a:r>
            <a:r>
              <a:rPr lang="en-US" sz="1000" dirty="0">
                <a:latin typeface="DengXian (Textkörper)"/>
              </a:rPr>
              <a:t>。</a:t>
            </a:r>
            <a:endParaRPr lang="en-US" sz="1000" dirty="0"/>
          </a:p>
          <a:p>
            <a:pPr algn="just"/>
            <a:r>
              <a:rPr lang="zh-CN" altLang="en-US" sz="1000" dirty="0"/>
              <a:t>在宴会的高潮，客人们要求干杯，威尔第把它变成了他著名的布林迪西，</a:t>
            </a:r>
            <a:r>
              <a:rPr lang="en-US" altLang="zh-CN" sz="1000" dirty="0" err="1"/>
              <a:t>Libiamo</a:t>
            </a:r>
            <a:r>
              <a:rPr lang="en-US" altLang="zh-CN" sz="1000" dirty="0"/>
              <a:t> ne' </a:t>
            </a:r>
            <a:r>
              <a:rPr lang="en-US" altLang="zh-CN" sz="1000" dirty="0" err="1"/>
              <a:t>lieti</a:t>
            </a:r>
            <a:r>
              <a:rPr lang="en-US" altLang="zh-CN" sz="1000" dirty="0"/>
              <a:t> </a:t>
            </a:r>
            <a:r>
              <a:rPr lang="en-US" altLang="zh-CN" sz="1000" dirty="0" err="1"/>
              <a:t>calici</a:t>
            </a:r>
            <a:r>
              <a:rPr lang="zh-CN" altLang="en-US" sz="1000" dirty="0"/>
              <a:t>。 乐谱首次提供了舞蹈般的时刻和优美的歌声。 然而，这一刻很亲密。 一位当代评论家甚至将“茶花女”描述为“室内乐”</a:t>
            </a:r>
            <a:r>
              <a:rPr lang="en-US" altLang="zh-CN" sz="1000" dirty="0"/>
              <a:t>——</a:t>
            </a:r>
            <a:r>
              <a:rPr lang="zh-CN" altLang="en-US" sz="1000" dirty="0"/>
              <a:t>简单、类似华尔兹的节奏实际上揭示了与威尔第的室内乐或沙龙咏叹调的某种风格接近：威尔第创作了一个作为他的六首浪漫曲的一部分（为人声和钢琴而作）早在 </a:t>
            </a:r>
            <a:r>
              <a:rPr lang="en-US" altLang="zh-CN" sz="1000" dirty="0"/>
              <a:t>1845 </a:t>
            </a:r>
            <a:r>
              <a:rPr lang="zh-CN" altLang="en-US" sz="1000" dirty="0"/>
              <a:t>年布林迪西也以简洁的第六跳和 </a:t>
            </a:r>
            <a:r>
              <a:rPr lang="en-US" altLang="zh-CN" sz="1000" dirty="0"/>
              <a:t>3⁄8 </a:t>
            </a:r>
            <a:r>
              <a:rPr lang="zh-CN" altLang="en-US" sz="1000" dirty="0"/>
              <a:t>次摇摆。 另一方面，作为一首令人陶醉的热门歌曲，这首饮酒歌曲作为永久安可曲的存在值得怀疑，尤其是在歌剧之外。 常见的表演习惯将 </a:t>
            </a:r>
            <a:r>
              <a:rPr lang="en-US" altLang="zh-CN" sz="1000" dirty="0"/>
              <a:t>»duet« </a:t>
            </a:r>
            <a:r>
              <a:rPr lang="zh-CN" altLang="en-US" sz="1000" dirty="0"/>
              <a:t>呈现为一种吹嘘和大声饮酒的狂欢。 但是一看比分就发现恰恰相反！ 如果按照威尔第的意图，这首饮酒曲就会变成一首敏感的沙龙曲</a:t>
            </a:r>
            <a:r>
              <a:rPr lang="en-US" altLang="zh-CN" sz="1000" dirty="0"/>
              <a:t>——</a:t>
            </a:r>
            <a:r>
              <a:rPr lang="zh-CN" altLang="en-US" sz="1000" dirty="0"/>
              <a:t>几乎是一首室内乐曲</a:t>
            </a:r>
            <a:r>
              <a:rPr lang="en-US" altLang="zh-CN" sz="1000" dirty="0"/>
              <a:t>——</a:t>
            </a:r>
            <a:r>
              <a:rPr lang="zh-CN" altLang="en-US" sz="1000" dirty="0"/>
              <a:t>其中主要规定了钢琴和极弱的声音。 直到最后合奏 </a:t>
            </a:r>
            <a:r>
              <a:rPr lang="en-US" altLang="zh-CN" sz="1000" dirty="0"/>
              <a:t>poco a poco </a:t>
            </a:r>
            <a:r>
              <a:rPr lang="zh-CN" altLang="en-US" sz="1000" dirty="0"/>
              <a:t>才增加音量并以狂热结束敬酒。 接下来的 </a:t>
            </a:r>
            <a:r>
              <a:rPr lang="en-US" altLang="zh-CN" sz="1000" dirty="0"/>
              <a:t>»Waltz-Duetto« </a:t>
            </a:r>
            <a:r>
              <a:rPr lang="zh-CN" altLang="en-US" sz="1000" dirty="0"/>
              <a:t>让 </a:t>
            </a:r>
            <a:r>
              <a:rPr lang="en-US" altLang="zh-CN" sz="1000" dirty="0"/>
              <a:t>Violetta </a:t>
            </a:r>
            <a:r>
              <a:rPr lang="zh-CN" altLang="en-US" sz="1000" dirty="0"/>
              <a:t>的客人进入相邻的房间，</a:t>
            </a:r>
            <a:r>
              <a:rPr lang="en-US" altLang="zh-CN" sz="1000" dirty="0" err="1"/>
              <a:t>banda</a:t>
            </a:r>
            <a:r>
              <a:rPr lang="en-US" altLang="zh-CN" sz="1000" dirty="0"/>
              <a:t> </a:t>
            </a:r>
            <a:r>
              <a:rPr lang="zh-CN" altLang="en-US" sz="1000" dirty="0"/>
              <a:t>在连续的三拍子中用舞蹈来娱乐。 粗犷的华尔兹舞曲让位于温柔、谨慎的下划线，描述了阿尔弗雷多对他尊敬的女主人犹豫不决的态度 </a:t>
            </a:r>
            <a:r>
              <a:rPr lang="en-US" altLang="zh-CN" sz="1000" dirty="0"/>
              <a:t>(»Un di </a:t>
            </a:r>
            <a:r>
              <a:rPr lang="en-US" altLang="zh-CN" sz="1000" dirty="0" err="1"/>
              <a:t>felice</a:t>
            </a:r>
            <a:r>
              <a:rPr lang="en-US" altLang="zh-CN" sz="1000" dirty="0"/>
              <a:t>«)</a:t>
            </a:r>
            <a:r>
              <a:rPr lang="zh-CN" altLang="en-US" sz="1000" dirty="0"/>
              <a:t>。 </a:t>
            </a:r>
            <a:r>
              <a:rPr lang="en-US" altLang="zh-CN" sz="1000" dirty="0"/>
              <a:t>Violetta </a:t>
            </a:r>
            <a:r>
              <a:rPr lang="zh-CN" altLang="en-US" sz="1000" dirty="0"/>
              <a:t>的嘲讽回答 </a:t>
            </a:r>
            <a:r>
              <a:rPr lang="en-US" altLang="zh-CN" sz="1000" dirty="0"/>
              <a:t>(»Ah se </a:t>
            </a:r>
            <a:r>
              <a:rPr lang="en-US" altLang="zh-CN" sz="1000" dirty="0" err="1"/>
              <a:t>ciò</a:t>
            </a:r>
            <a:r>
              <a:rPr lang="en-US" altLang="zh-CN" sz="1000" dirty="0"/>
              <a:t> è </a:t>
            </a:r>
            <a:r>
              <a:rPr lang="en-US" altLang="zh-CN" sz="1000" dirty="0" err="1"/>
              <a:t>ver</a:t>
            </a:r>
            <a:r>
              <a:rPr lang="en-US" altLang="zh-CN" sz="1000" dirty="0"/>
              <a:t> </a:t>
            </a:r>
            <a:r>
              <a:rPr lang="en-US" altLang="zh-CN" sz="1000" dirty="0" err="1"/>
              <a:t>fuggitemi</a:t>
            </a:r>
            <a:r>
              <a:rPr lang="en-US" altLang="zh-CN" sz="1000" dirty="0"/>
              <a:t>«) </a:t>
            </a:r>
            <a:r>
              <a:rPr lang="zh-CN" altLang="en-US" sz="1000" dirty="0"/>
              <a:t>仍然致力于类似舞蹈的风格，但补充说木管乐器也嘲笑了候选人。 “夫妻”的亲密关系被派对的再次出现突然打断。 节日以一种延时效果结束，感谢客人宣布他们明天会再来</a:t>
            </a:r>
            <a:endParaRPr lang="en-GB" sz="1000" dirty="0"/>
          </a:p>
          <a:p>
            <a:pPr algn="just"/>
            <a:r>
              <a:rPr lang="zh-CN" altLang="en-US" sz="1000" dirty="0"/>
              <a:t>脉动停滞了一个沉思的时刻，维奥莱塔突然的孤独和对威尔第在无拘无束的朗诵中强调了什么的质疑。 生活的节奏随着三个质疑的木管乐器回归，摇摆的 ⅜ 时间打开了大型咏叹调 </a:t>
            </a:r>
            <a:r>
              <a:rPr lang="en-US" altLang="zh-CN" sz="1000" dirty="0"/>
              <a:t>»Ah </a:t>
            </a:r>
            <a:r>
              <a:rPr lang="en-US" altLang="zh-CN" sz="1000" dirty="0" err="1"/>
              <a:t>forse</a:t>
            </a:r>
            <a:r>
              <a:rPr lang="en-US" altLang="zh-CN" sz="1000" dirty="0"/>
              <a:t> è </a:t>
            </a:r>
            <a:r>
              <a:rPr lang="en-US" altLang="zh-CN" sz="1000" dirty="0" err="1"/>
              <a:t>lui</a:t>
            </a:r>
            <a:r>
              <a:rPr lang="en-US" altLang="zh-CN" sz="1000" dirty="0"/>
              <a:t>«</a:t>
            </a:r>
            <a:r>
              <a:rPr lang="zh-CN" altLang="en-US" sz="1000" dirty="0"/>
              <a:t>。 随着阿尔弗雷多的爱情宣言 </a:t>
            </a:r>
            <a:r>
              <a:rPr lang="en-US" altLang="zh-CN" sz="1000" dirty="0"/>
              <a:t>»Di quell' amor« </a:t>
            </a:r>
            <a:r>
              <a:rPr lang="zh-CN" altLang="en-US" sz="1000" dirty="0"/>
              <a:t>的恢复，维奥莱塔的精神第一次升温。 然而，她立即放弃了肉欲（</a:t>
            </a:r>
            <a:r>
              <a:rPr lang="en-US" altLang="zh-CN" sz="1000" dirty="0"/>
              <a:t>»Follie</a:t>
            </a:r>
            <a:r>
              <a:rPr lang="zh-CN" altLang="en-US" sz="1000" dirty="0"/>
              <a:t>！</a:t>
            </a:r>
            <a:r>
              <a:rPr lang="en-US" altLang="zh-CN" sz="1000" dirty="0"/>
              <a:t>«</a:t>
            </a:r>
            <a:r>
              <a:rPr lang="zh-CN" altLang="en-US" sz="1000" dirty="0"/>
              <a:t>），并在充满活力的自由卡巴莱塔（</a:t>
            </a:r>
            <a:r>
              <a:rPr lang="en-US" altLang="zh-CN" sz="1000" dirty="0"/>
              <a:t>»Semper libera«</a:t>
            </a:r>
            <a:r>
              <a:rPr lang="zh-CN" altLang="en-US" sz="1000" dirty="0"/>
              <a:t>）中避难。 最重要的是，淡淡的木管乐器音色以及颤音和装饰音符的使用赋予了音乐一种人为的愉悦感，可以将其理解为维奥莱塔的对立和情感的逃逸。 在欲望的漩涡中迷失自己是一种全新的、非常不同的应对爱情不可能的方式。 在浮躁的沉醉中，阿尔弗雷多突然响起的幕后声音有两层含义：一方面，是阿尔弗雷多本人，作为被拒绝的情人，以“行吟诗人式”（竖琴伴奏）再次发出爱的宣言</a:t>
            </a:r>
            <a:r>
              <a:rPr lang="en-US" altLang="zh-CN" sz="1000" dirty="0"/>
              <a:t>). </a:t>
            </a:r>
            <a:r>
              <a:rPr lang="zh-CN" altLang="en-US" sz="1000" dirty="0"/>
              <a:t>另一方面，从远处传来的声音可以理解为维奥莱塔内心的声音。 没有一个音节描述两人未来的关系，但在音乐上阿尔弗雷多已经是维奥莱塔世界的一部分。 即使聆听习惯认为卡巴莱塔末尾没有降 </a:t>
            </a:r>
            <a:r>
              <a:rPr lang="en-US" altLang="zh-CN" sz="1000" dirty="0"/>
              <a:t>E </a:t>
            </a:r>
            <a:r>
              <a:rPr lang="zh-CN" altLang="en-US" sz="1000" dirty="0"/>
              <a:t>高音是声乐缺陷，但必须指出的是，威尔第从未写下这个音符。 还应该提到的是，花腔和丰富的装饰只出现在维奥莱塔的歌声中，她的花腔经常被比作鸟的声音（鸟是自由的象征）。</a:t>
            </a:r>
            <a:endParaRPr lang="en-US" sz="1000" dirty="0"/>
          </a:p>
        </p:txBody>
      </p:sp>
      <p:sp>
        <p:nvSpPr>
          <p:cNvPr id="7" name="Textfeld 6">
            <a:extLst>
              <a:ext uri="{FF2B5EF4-FFF2-40B4-BE49-F238E27FC236}">
                <a16:creationId xmlns:a16="http://schemas.microsoft.com/office/drawing/2014/main" id="{D6740A22-9BE7-FC04-1E55-C7AD6973353B}"/>
              </a:ext>
            </a:extLst>
          </p:cNvPr>
          <p:cNvSpPr txBox="1"/>
          <p:nvPr/>
        </p:nvSpPr>
        <p:spPr>
          <a:xfrm>
            <a:off x="5052767" y="435793"/>
            <a:ext cx="4853233" cy="6247864"/>
          </a:xfrm>
          <a:prstGeom prst="rect">
            <a:avLst/>
          </a:prstGeom>
          <a:noFill/>
        </p:spPr>
        <p:txBody>
          <a:bodyPr wrap="square">
            <a:spAutoFit/>
          </a:bodyPr>
          <a:lstStyle/>
          <a:p>
            <a:pPr algn="just"/>
            <a:r>
              <a:rPr lang="en-US" sz="1000" dirty="0">
                <a:latin typeface="DengXian (Textkörper)"/>
              </a:rPr>
              <a:t>VERSCHLEIERUNG </a:t>
            </a:r>
            <a:r>
              <a:rPr lang="zh-CN" altLang="en-US" sz="1000" dirty="0">
                <a:latin typeface="DengXian (Textkörper)"/>
              </a:rPr>
              <a:t>发现</a:t>
            </a:r>
            <a:endParaRPr lang="en-GB" altLang="zh-CN" sz="1000" dirty="0">
              <a:latin typeface="DengXian (Textkörper)"/>
            </a:endParaRPr>
          </a:p>
          <a:p>
            <a:pPr algn="just"/>
            <a:endParaRPr lang="en-GB" sz="1000" dirty="0">
              <a:latin typeface="DengXian (Textkörper)"/>
            </a:endParaRPr>
          </a:p>
          <a:p>
            <a:pPr algn="just"/>
            <a:r>
              <a:rPr lang="zh-CN" altLang="en-US" sz="1000" dirty="0"/>
              <a:t>在离开这座城市并一起退休到乡下之后，乐谱也经历了普罗旺斯式的蜕变。 最重要的是，跳动的舞蹈让位于从所谓的忙碌中解放出来的亲密关系。 阿尔弗雷多的大型“场景与咏叹调”可谓是一部四段式的内心戏：弦乐的快乐介绍和阿尔弗雷多对过去三个月生活的天真反思共同在咏叹调“</a:t>
            </a:r>
            <a:r>
              <a:rPr lang="en-US" altLang="zh-CN" sz="1000" dirty="0" err="1"/>
              <a:t>De'miei</a:t>
            </a:r>
            <a:r>
              <a:rPr lang="en-US" altLang="zh-CN" sz="1000" dirty="0"/>
              <a:t> </a:t>
            </a:r>
            <a:r>
              <a:rPr lang="en-US" altLang="zh-CN" sz="1000" dirty="0" err="1"/>
              <a:t>bollenti</a:t>
            </a:r>
            <a:r>
              <a:rPr lang="en-US" altLang="zh-CN" sz="1000" dirty="0"/>
              <a:t> </a:t>
            </a:r>
            <a:r>
              <a:rPr lang="en-US" altLang="zh-CN" sz="1000" dirty="0" err="1"/>
              <a:t>spiriti</a:t>
            </a:r>
            <a:r>
              <a:rPr lang="en-US" altLang="zh-CN" sz="1000" dirty="0"/>
              <a:t>”</a:t>
            </a:r>
            <a:r>
              <a:rPr lang="zh-CN" altLang="en-US" sz="1000" dirty="0"/>
              <a:t>中达到高潮。 但安妮娜的消息</a:t>
            </a:r>
            <a:r>
              <a:rPr lang="en-US" altLang="zh-CN" sz="1000" dirty="0"/>
              <a:t>——</a:t>
            </a:r>
            <a:r>
              <a:rPr lang="zh-CN" altLang="en-US" sz="1000" dirty="0"/>
              <a:t>不得不变卖财产谋生，而维奥莱塔的沉默</a:t>
            </a:r>
            <a:r>
              <a:rPr lang="en-US" altLang="zh-CN" sz="1000" dirty="0"/>
              <a:t>——</a:t>
            </a:r>
            <a:r>
              <a:rPr lang="zh-CN" altLang="en-US" sz="1000" dirty="0"/>
              <a:t>摧毁了阿尔弗雷多的“理想世界”梦想。 愤怒的 </a:t>
            </a:r>
            <a:r>
              <a:rPr lang="en-US" altLang="zh-CN" sz="1000" dirty="0"/>
              <a:t>Cabaletta (»O </a:t>
            </a:r>
            <a:r>
              <a:rPr lang="en-US" altLang="zh-CN" sz="1000" dirty="0" err="1"/>
              <a:t>mio</a:t>
            </a:r>
            <a:r>
              <a:rPr lang="en-US" altLang="zh-CN" sz="1000" dirty="0"/>
              <a:t> </a:t>
            </a:r>
            <a:r>
              <a:rPr lang="en-US" altLang="zh-CN" sz="1000" dirty="0" err="1"/>
              <a:t>rimorso</a:t>
            </a:r>
            <a:r>
              <a:rPr lang="en-US" altLang="zh-CN" sz="1000" dirty="0"/>
              <a:t>!«) </a:t>
            </a:r>
            <a:r>
              <a:rPr lang="zh-CN" altLang="en-US" sz="1000" dirty="0"/>
              <a:t>用强硬、咄咄逼人的基本节奏发泄了 </a:t>
            </a:r>
            <a:r>
              <a:rPr lang="en-US" altLang="zh-CN" sz="1000" dirty="0"/>
              <a:t>Alfredo </a:t>
            </a:r>
            <a:r>
              <a:rPr lang="zh-CN" altLang="en-US" sz="1000" dirty="0"/>
              <a:t>的失望</a:t>
            </a:r>
            <a:endParaRPr lang="en-GB" altLang="zh-CN" sz="1000" dirty="0"/>
          </a:p>
          <a:p>
            <a:pPr algn="just"/>
            <a:endParaRPr lang="en-GB" altLang="zh-CN" sz="1000" dirty="0"/>
          </a:p>
          <a:p>
            <a:pPr algn="just"/>
            <a:r>
              <a:rPr lang="zh-CN" altLang="en-US" sz="1000" dirty="0"/>
              <a:t>维奥莱塔 </a:t>
            </a:r>
            <a:r>
              <a:rPr lang="en-US" altLang="zh-CN" sz="1000" dirty="0"/>
              <a:t>(Violetta) </a:t>
            </a:r>
            <a:r>
              <a:rPr lang="zh-CN" altLang="en-US" sz="1000" dirty="0"/>
              <a:t>与阿尔弗雷多 </a:t>
            </a:r>
            <a:r>
              <a:rPr lang="en-US" altLang="zh-CN" sz="1000" dirty="0"/>
              <a:t>(Alfredo) </a:t>
            </a:r>
            <a:r>
              <a:rPr lang="zh-CN" altLang="en-US" sz="1000" dirty="0"/>
              <a:t>的父亲乔治</a:t>
            </a:r>
            <a:r>
              <a:rPr lang="en-US" altLang="zh-CN" sz="1000" dirty="0"/>
              <a:t>·</a:t>
            </a:r>
            <a:r>
              <a:rPr lang="zh-CN" altLang="en-US" sz="1000" dirty="0"/>
              <a:t>热尔蒙 </a:t>
            </a:r>
            <a:r>
              <a:rPr lang="en-US" altLang="zh-CN" sz="1000" dirty="0"/>
              <a:t>(Giorgio </a:t>
            </a:r>
            <a:r>
              <a:rPr lang="en-US" altLang="zh-CN" sz="1000" dirty="0" err="1"/>
              <a:t>Germont</a:t>
            </a:r>
            <a:r>
              <a:rPr lang="en-US" altLang="zh-CN" sz="1000" dirty="0"/>
              <a:t>) </a:t>
            </a:r>
            <a:r>
              <a:rPr lang="zh-CN" altLang="en-US" sz="1000" dirty="0"/>
              <a:t>之间的命运相遇无疑代表了整部歌剧的音乐戏剧亮点，由一个深色的</a:t>
            </a:r>
            <a:r>
              <a:rPr lang="en-US" altLang="zh-CN" sz="1000" dirty="0"/>
              <a:t>——</a:t>
            </a:r>
            <a:r>
              <a:rPr lang="zh-CN" altLang="en-US" sz="1000" dirty="0"/>
              <a:t>几乎是威胁性的</a:t>
            </a:r>
            <a:r>
              <a:rPr lang="en-US" altLang="zh-CN" sz="1000" dirty="0"/>
              <a:t>——</a:t>
            </a:r>
            <a:r>
              <a:rPr lang="zh-CN" altLang="en-US" sz="1000" dirty="0"/>
              <a:t>弦乐人物引入。 接下来的宣叙调以伴随的空虚为特征，其中热尔蒙对维奥莱塔的情感冷漠是膨胀的。 只有在阅读文件后（</a:t>
            </a:r>
            <a:r>
              <a:rPr lang="en-US" altLang="zh-CN" sz="1000" dirty="0"/>
              <a:t>Violetta </a:t>
            </a:r>
            <a:r>
              <a:rPr lang="zh-CN" altLang="en-US" sz="1000" dirty="0"/>
              <a:t>变卖了她所有的财产来资助他们共同生活），</a:t>
            </a:r>
            <a:r>
              <a:rPr lang="en-US" altLang="zh-CN" sz="1000" dirty="0" err="1"/>
              <a:t>Germont</a:t>
            </a:r>
            <a:r>
              <a:rPr lang="en-US" altLang="zh-CN" sz="1000" dirty="0"/>
              <a:t> </a:t>
            </a:r>
            <a:r>
              <a:rPr lang="zh-CN" altLang="en-US" sz="1000" dirty="0"/>
              <a:t>规定的严厉性才会爆发，管弦乐写作扩展为一个解释性观察者。 另一方面，他的如歌咏叹调 </a:t>
            </a:r>
            <a:r>
              <a:rPr lang="en-US" altLang="zh-CN" sz="1000" dirty="0"/>
              <a:t>»Pura </a:t>
            </a:r>
            <a:r>
              <a:rPr lang="en-US" altLang="zh-CN" sz="1000" dirty="0" err="1"/>
              <a:t>siccome</a:t>
            </a:r>
            <a:r>
              <a:rPr lang="en-US" altLang="zh-CN" sz="1000" dirty="0"/>
              <a:t> un' </a:t>
            </a:r>
            <a:r>
              <a:rPr lang="en-US" altLang="zh-CN" sz="1000" dirty="0" err="1"/>
              <a:t>angelo</a:t>
            </a:r>
            <a:r>
              <a:rPr lang="en-US" altLang="zh-CN" sz="1000" dirty="0"/>
              <a:t>« </a:t>
            </a:r>
            <a:r>
              <a:rPr lang="zh-CN" altLang="en-US" sz="1000" dirty="0"/>
              <a:t>展现了一个柔软、脆弱的父亲形象，其本质特征是乐器的简单性。 正是这种“诚实”让维奥莱塔接受了热尔蒙的假想要求。 但父亲断然拒绝暂时分开。 渐渐地，</a:t>
            </a:r>
            <a:r>
              <a:rPr lang="en-US" altLang="zh-CN" sz="1000" dirty="0"/>
              <a:t>Violetta </a:t>
            </a:r>
            <a:r>
              <a:rPr lang="zh-CN" altLang="en-US" sz="1000" dirty="0"/>
              <a:t>认出了 </a:t>
            </a:r>
            <a:r>
              <a:rPr lang="en-US" altLang="zh-CN" sz="1000" dirty="0" err="1"/>
              <a:t>Germont</a:t>
            </a:r>
            <a:r>
              <a:rPr lang="en-US" altLang="zh-CN" sz="1000" dirty="0"/>
              <a:t> </a:t>
            </a:r>
            <a:r>
              <a:rPr lang="zh-CN" altLang="en-US" sz="1000" dirty="0"/>
              <a:t>的真实计划。 威尔第设计了一个宽弧线的认知过程，而最重要的是代表维奥莱塔的恐惧和绝望的停顿。 她急切的求饶（“</a:t>
            </a:r>
            <a:r>
              <a:rPr lang="en-US" altLang="zh-CN" sz="1000" dirty="0"/>
              <a:t>Non </a:t>
            </a:r>
            <a:r>
              <a:rPr lang="en-US" altLang="zh-CN" sz="1000" dirty="0" err="1"/>
              <a:t>sapete</a:t>
            </a:r>
            <a:r>
              <a:rPr lang="en-US" altLang="zh-CN" sz="1000" dirty="0"/>
              <a:t>”</a:t>
            </a:r>
            <a:r>
              <a:rPr lang="zh-CN" altLang="en-US" sz="1000" dirty="0"/>
              <a:t>）被三重钢琴中克制的、几乎“无言”的弦乐所模仿，然后强音中的突然喊叫</a:t>
            </a:r>
            <a:r>
              <a:rPr lang="en-US" altLang="zh-CN" sz="1000" dirty="0"/>
              <a:t>——</a:t>
            </a:r>
            <a:r>
              <a:rPr lang="zh-CN" altLang="en-US" sz="1000" dirty="0"/>
              <a:t>后来甚至是强音</a:t>
            </a:r>
            <a:r>
              <a:rPr lang="en-US" altLang="zh-CN" sz="1000" dirty="0"/>
              <a:t>——</a:t>
            </a:r>
            <a:r>
              <a:rPr lang="zh-CN" altLang="en-US" sz="1000" dirty="0"/>
              <a:t>表达了她惊慌失措的绝望。 </a:t>
            </a:r>
            <a:r>
              <a:rPr lang="en-US" altLang="zh-CN" sz="1000" dirty="0" err="1"/>
              <a:t>Germont</a:t>
            </a:r>
            <a:r>
              <a:rPr lang="en-US" altLang="zh-CN" sz="1000" dirty="0"/>
              <a:t> </a:t>
            </a:r>
            <a:r>
              <a:rPr lang="zh-CN" altLang="en-US" sz="1000" dirty="0"/>
              <a:t>的如歌</a:t>
            </a:r>
            <a:r>
              <a:rPr lang="en-US" altLang="zh-CN" sz="1000" dirty="0"/>
              <a:t>《Un </a:t>
            </a:r>
            <a:r>
              <a:rPr lang="en-US" altLang="zh-CN" sz="1000" dirty="0" err="1"/>
              <a:t>dì</a:t>
            </a:r>
            <a:r>
              <a:rPr lang="en-US" altLang="zh-CN" sz="1000" dirty="0"/>
              <a:t>, </a:t>
            </a:r>
            <a:r>
              <a:rPr lang="en-US" altLang="zh-CN" sz="1000" dirty="0" err="1"/>
              <a:t>quando</a:t>
            </a:r>
            <a:r>
              <a:rPr lang="en-US" altLang="zh-CN" sz="1000" dirty="0"/>
              <a:t> le </a:t>
            </a:r>
            <a:r>
              <a:rPr lang="en-US" altLang="zh-CN" sz="1000" dirty="0" err="1"/>
              <a:t>veneri</a:t>
            </a:r>
            <a:r>
              <a:rPr lang="en-US" altLang="zh-CN" sz="1000" dirty="0"/>
              <a:t>》</a:t>
            </a:r>
            <a:r>
              <a:rPr lang="zh-CN" altLang="en-US" sz="1000" dirty="0"/>
              <a:t>以近乎讽刺的方式嘲笑维奥莱塔，并展示了父亲的另一面</a:t>
            </a:r>
            <a:r>
              <a:rPr lang="en-US" altLang="zh-CN" sz="1000" dirty="0"/>
              <a:t>——</a:t>
            </a:r>
            <a:r>
              <a:rPr lang="zh-CN" altLang="en-US" sz="1000" dirty="0"/>
              <a:t>非常精于算计。 木管乐器的使用加强了笑声，让人联想到 </a:t>
            </a:r>
            <a:r>
              <a:rPr lang="en-US" altLang="zh-CN" sz="1000" dirty="0"/>
              <a:t>Rigoletto</a:t>
            </a:r>
            <a:r>
              <a:rPr lang="zh-CN" altLang="en-US" sz="1000" dirty="0"/>
              <a:t>。 </a:t>
            </a:r>
            <a:r>
              <a:rPr lang="en-US" altLang="zh-CN" sz="1000" dirty="0"/>
              <a:t>Violetta </a:t>
            </a:r>
            <a:r>
              <a:rPr lang="zh-CN" altLang="en-US" sz="1000" dirty="0"/>
              <a:t>痛苦的回答“</a:t>
            </a:r>
            <a:r>
              <a:rPr lang="en-US" altLang="zh-CN" sz="1000" dirty="0" err="1"/>
              <a:t>Così</a:t>
            </a:r>
            <a:r>
              <a:rPr lang="en-US" altLang="zh-CN" sz="1000" dirty="0"/>
              <a:t> </a:t>
            </a:r>
            <a:r>
              <a:rPr lang="en-US" altLang="zh-CN" sz="1000" dirty="0" err="1"/>
              <a:t>alla</a:t>
            </a:r>
            <a:r>
              <a:rPr lang="en-US" altLang="zh-CN" sz="1000" dirty="0"/>
              <a:t> </a:t>
            </a:r>
            <a:r>
              <a:rPr lang="en-US" altLang="zh-CN" sz="1000" dirty="0" err="1"/>
              <a:t>misera</a:t>
            </a:r>
            <a:r>
              <a:rPr lang="en-US" altLang="zh-CN" sz="1000" dirty="0"/>
              <a:t>”</a:t>
            </a:r>
            <a:r>
              <a:rPr lang="zh-CN" altLang="en-US" sz="1000" dirty="0"/>
              <a:t>是基于 </a:t>
            </a:r>
            <a:r>
              <a:rPr lang="en-US" altLang="zh-CN" sz="1000" dirty="0"/>
              <a:t>Alfredo </a:t>
            </a:r>
            <a:r>
              <a:rPr lang="zh-CN" altLang="en-US" sz="1000" dirty="0"/>
              <a:t>的爱情告白“</a:t>
            </a:r>
            <a:r>
              <a:rPr lang="en-US" altLang="zh-CN" sz="1000" dirty="0"/>
              <a:t>Di quell' amor”</a:t>
            </a:r>
            <a:r>
              <a:rPr lang="zh-CN" altLang="en-US" sz="1000" dirty="0"/>
              <a:t>，因此具有记忆主题的特征。 大型二重奏 </a:t>
            </a:r>
            <a:r>
              <a:rPr lang="en-US" altLang="zh-CN" sz="1000" dirty="0"/>
              <a:t>»</a:t>
            </a:r>
            <a:r>
              <a:rPr lang="en-US" altLang="zh-CN" sz="1000" dirty="0" err="1"/>
              <a:t>Dite</a:t>
            </a:r>
            <a:r>
              <a:rPr lang="en-US" altLang="zh-CN" sz="1000" dirty="0"/>
              <a:t> </a:t>
            </a:r>
            <a:r>
              <a:rPr lang="en-US" altLang="zh-CN" sz="1000" dirty="0" err="1"/>
              <a:t>alla</a:t>
            </a:r>
            <a:r>
              <a:rPr lang="en-US" altLang="zh-CN" sz="1000" dirty="0"/>
              <a:t> </a:t>
            </a:r>
            <a:r>
              <a:rPr lang="en-US" altLang="zh-CN" sz="1000" dirty="0" err="1"/>
              <a:t>giovine</a:t>
            </a:r>
            <a:r>
              <a:rPr lang="en-US" altLang="zh-CN" sz="1000" dirty="0"/>
              <a:t>« </a:t>
            </a:r>
            <a:r>
              <a:rPr lang="zh-CN" altLang="en-US" sz="1000" dirty="0"/>
              <a:t>结束了对峙：随着 </a:t>
            </a:r>
            <a:r>
              <a:rPr lang="en-US" altLang="zh-CN" sz="1000" dirty="0"/>
              <a:t>Violetta </a:t>
            </a:r>
            <a:r>
              <a:rPr lang="zh-CN" altLang="en-US" sz="1000" dirty="0"/>
              <a:t>自我牺牲的忏悔，舞蹈元素（</a:t>
            </a:r>
            <a:r>
              <a:rPr lang="en-US" altLang="zh-CN" sz="1000" dirty="0"/>
              <a:t>6/8 </a:t>
            </a:r>
            <a:r>
              <a:rPr lang="zh-CN" altLang="en-US" sz="1000" dirty="0"/>
              <a:t>次）出人意料地回归 </a:t>
            </a:r>
            <a:r>
              <a:rPr lang="en-US" altLang="zh-CN" sz="1000" dirty="0"/>
              <a:t>– </a:t>
            </a:r>
            <a:r>
              <a:rPr lang="zh-CN" altLang="en-US" sz="1000" dirty="0"/>
              <a:t>但作为一个褪色的回忆。 </a:t>
            </a:r>
            <a:r>
              <a:rPr lang="en-US" altLang="zh-CN" sz="1000" dirty="0"/>
              <a:t>Violetta </a:t>
            </a:r>
            <a:r>
              <a:rPr lang="zh-CN" altLang="en-US" sz="1000" dirty="0"/>
              <a:t>的开放达到了一种近乎神圣的简单，</a:t>
            </a:r>
            <a:r>
              <a:rPr lang="en-US" altLang="zh-CN" sz="1000" dirty="0" err="1"/>
              <a:t>Germont</a:t>
            </a:r>
            <a:r>
              <a:rPr lang="en-US" altLang="zh-CN" sz="1000" dirty="0"/>
              <a:t> </a:t>
            </a:r>
            <a:r>
              <a:rPr lang="zh-CN" altLang="en-US" sz="1000" dirty="0"/>
              <a:t>用轻蔑的“</a:t>
            </a:r>
            <a:r>
              <a:rPr lang="en-US" altLang="zh-CN" sz="1000" dirty="0" err="1"/>
              <a:t>Piangi</a:t>
            </a:r>
            <a:r>
              <a:rPr lang="zh-CN" altLang="en-US" sz="1000" dirty="0"/>
              <a:t>！”感叹词扭曲了这种简单。 维奥莱塔用尽最后的力气，坚决地说出了她的“真相”（</a:t>
            </a:r>
            <a:r>
              <a:rPr lang="en-US" altLang="zh-CN" sz="1000" dirty="0"/>
              <a:t>»</a:t>
            </a:r>
            <a:r>
              <a:rPr lang="zh-CN" altLang="en-US" sz="1000" dirty="0"/>
              <a:t>莫罗！</a:t>
            </a:r>
            <a:r>
              <a:rPr lang="en-US" altLang="zh-CN" sz="1000" dirty="0"/>
              <a:t>«</a:t>
            </a:r>
            <a:r>
              <a:rPr lang="zh-CN" altLang="en-US" sz="1000" dirty="0"/>
              <a:t>）。 紧迫的拨奏区给 </a:t>
            </a:r>
            <a:r>
              <a:rPr lang="en-US" altLang="zh-CN" sz="1000" dirty="0"/>
              <a:t>cabaletta </a:t>
            </a:r>
            <a:r>
              <a:rPr lang="zh-CN" altLang="en-US" sz="1000" dirty="0"/>
              <a:t>一种致命的势头，这种势头在 </a:t>
            </a:r>
            <a:r>
              <a:rPr lang="en-US" altLang="zh-CN" sz="1000" dirty="0"/>
              <a:t>»</a:t>
            </a:r>
            <a:r>
              <a:rPr lang="en-US" altLang="zh-CN" sz="1000" dirty="0" err="1"/>
              <a:t>Addio</a:t>
            </a:r>
            <a:r>
              <a:rPr lang="en-US" altLang="zh-CN" sz="1000" dirty="0"/>
              <a:t>« </a:t>
            </a:r>
            <a:r>
              <a:rPr lang="zh-CN" altLang="en-US" sz="1000" dirty="0"/>
              <a:t>结局中突然放缓。 也许这是维奥莱塔和热尔蒙第一次平起平坐的地方。 但乡村团结的田园风光已被摧毁。</a:t>
            </a:r>
            <a:endParaRPr lang="en-GB" altLang="zh-CN" sz="1000" dirty="0"/>
          </a:p>
          <a:p>
            <a:pPr algn="just"/>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US" sz="1000" dirty="0"/>
          </a:p>
        </p:txBody>
      </p:sp>
    </p:spTree>
    <p:extLst>
      <p:ext uri="{BB962C8B-B14F-4D97-AF65-F5344CB8AC3E}">
        <p14:creationId xmlns:p14="http://schemas.microsoft.com/office/powerpoint/2010/main" val="352848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651363" y="1245442"/>
            <a:ext cx="5786386" cy="5478423"/>
          </a:xfrm>
          <a:prstGeom prst="rect">
            <a:avLst/>
          </a:prstGeom>
          <a:noFill/>
        </p:spPr>
        <p:txBody>
          <a:bodyPr wrap="square">
            <a:spAutoFit/>
          </a:bodyPr>
          <a:lstStyle/>
          <a:p>
            <a:pPr algn="just"/>
            <a:r>
              <a:rPr lang="en-US" sz="1000" dirty="0">
                <a:latin typeface="DengXian (Textkörper)"/>
              </a:rPr>
              <a:t>VERZWEIFLUNG </a:t>
            </a:r>
            <a:r>
              <a:rPr lang="zh-CN" altLang="en-US" sz="1000" dirty="0">
                <a:latin typeface="DengXian (Textkörper)"/>
              </a:rPr>
              <a:t>绝望</a:t>
            </a:r>
            <a:endParaRPr lang="en-GB" altLang="zh-CN" sz="1000" dirty="0">
              <a:latin typeface="DengXian (Textkörper)"/>
            </a:endParaRPr>
          </a:p>
          <a:p>
            <a:pPr algn="just"/>
            <a:endParaRPr lang="en-GB" sz="1000" dirty="0">
              <a:latin typeface="DengXian (Textkörper)"/>
            </a:endParaRPr>
          </a:p>
          <a:p>
            <a:pPr algn="just"/>
            <a:r>
              <a:rPr lang="zh-CN" altLang="en-US" sz="1000" dirty="0"/>
              <a:t>节日的喧嚣决定了对巴黎的重新访问。 吉普赛人和斗牛士精心制作的化装舞会，手鼓和醒目的矛头，色彩缤纷，引人入胜。 在这部歌剧原本紧张的戏剧结构中，合唱团的行为就像炫耀的环境插曲。 然而，这场可怕的爱与死游戏被阿尔弗雷多的出现打断了。 但玩的欲望丝毫没有减退。 纸牌游戏，或者更确切地说，洗牌，是由威尔第用拟声词精确创作的。 同时，社会的“肤浅”娱乐与维奥莱塔的反复思考交织在一起（“</a:t>
            </a:r>
            <a:r>
              <a:rPr lang="en-US" altLang="zh-CN" sz="1000" dirty="0"/>
              <a:t>Ah, </a:t>
            </a:r>
            <a:r>
              <a:rPr lang="en-US" altLang="zh-CN" sz="1000" dirty="0" err="1"/>
              <a:t>perché</a:t>
            </a:r>
            <a:r>
              <a:rPr lang="en-US" altLang="zh-CN" sz="1000" dirty="0"/>
              <a:t> </a:t>
            </a:r>
            <a:r>
              <a:rPr lang="en-US" altLang="zh-CN" sz="1000" dirty="0" err="1"/>
              <a:t>venni</a:t>
            </a:r>
            <a:r>
              <a:rPr lang="en-US" altLang="zh-CN" sz="1000" dirty="0"/>
              <a:t>, </a:t>
            </a:r>
            <a:r>
              <a:rPr lang="en-US" altLang="zh-CN" sz="1000" dirty="0" err="1"/>
              <a:t>incauta</a:t>
            </a:r>
            <a:r>
              <a:rPr lang="en-US" altLang="zh-CN" sz="1000" dirty="0"/>
              <a:t>”</a:t>
            </a:r>
            <a:r>
              <a:rPr lang="zh-CN" altLang="en-US" sz="1000" dirty="0"/>
              <a:t>）。 离开现场后，才有机会共同商议。 阿尔弗雷多拒绝了维奥莱塔关于嫉妒男爵的警告，而是再次召集所有客人。 在目击者中，阿尔弗雷多向妓女维奥莱塔支付报酬以换取她的服务，从而摆脱了作为长寿情人的耻辱。 最后的副歌在音乐上总结了所有相关人员的不同反应：维奥莱塔的痛苦、她父亲的训斥、阿尔弗雷多的自责和客人的沮丧。</a:t>
            </a:r>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GB" altLang="zh-CN" sz="1000" dirty="0"/>
          </a:p>
          <a:p>
            <a:pPr algn="just"/>
            <a:endParaRPr lang="en-GB" sz="1000" dirty="0"/>
          </a:p>
          <a:p>
            <a:pPr algn="just"/>
            <a:r>
              <a:rPr lang="en-US" sz="1000" dirty="0"/>
              <a:t>AKZEPTANZ</a:t>
            </a:r>
            <a:endParaRPr lang="en-GB" sz="1000" dirty="0"/>
          </a:p>
          <a:p>
            <a:pPr algn="just"/>
            <a:endParaRPr lang="en-GB" sz="1000" dirty="0"/>
          </a:p>
          <a:p>
            <a:pPr algn="just"/>
            <a:r>
              <a:rPr lang="zh-CN" altLang="en-US" sz="1000" dirty="0"/>
              <a:t>死亡主题出现在第三章的开头。 代表大型沉着死亡场景的表演重新开始。 这次升了</a:t>
            </a:r>
            <a:r>
              <a:rPr lang="en-US" altLang="zh-CN" sz="1000" dirty="0"/>
              <a:t>C</a:t>
            </a:r>
            <a:r>
              <a:rPr lang="zh-CN" altLang="en-US" sz="1000" dirty="0"/>
              <a:t>小调半音。 在安妮娜和维奥莱塔说完第一句话后，在医生离开后，死亡音乐的小节再次响起。 </a:t>
            </a:r>
            <a:r>
              <a:rPr lang="en-US" altLang="zh-CN" sz="1000" dirty="0"/>
              <a:t>Violetta </a:t>
            </a:r>
            <a:r>
              <a:rPr lang="zh-CN" altLang="en-US" sz="1000" dirty="0"/>
              <a:t>戏剧性地读了 </a:t>
            </a:r>
            <a:r>
              <a:rPr lang="en-US" altLang="zh-CN" sz="1000" dirty="0" err="1"/>
              <a:t>Germont</a:t>
            </a:r>
            <a:r>
              <a:rPr lang="en-US" altLang="zh-CN" sz="1000" dirty="0"/>
              <a:t> </a:t>
            </a:r>
            <a:r>
              <a:rPr lang="zh-CN" altLang="en-US" sz="1000" dirty="0"/>
              <a:t>的信，他在信中告诉她，他终于告诉了他的儿子真相。 作为对快乐时光的回忆，独奏小提琴在颤抖的弦地毯上敲响了“</a:t>
            </a:r>
            <a:r>
              <a:rPr lang="en-US" altLang="zh-CN" sz="1000" dirty="0"/>
              <a:t>Ah, quell’ amor”</a:t>
            </a:r>
            <a:r>
              <a:rPr lang="zh-CN" altLang="en-US" sz="1000" dirty="0"/>
              <a:t>的主题，但是“</a:t>
            </a:r>
            <a:r>
              <a:rPr lang="en-US" altLang="zh-CN" sz="1000" dirty="0"/>
              <a:t>É </a:t>
            </a:r>
            <a:r>
              <a:rPr lang="en-US" altLang="zh-CN" sz="1000" dirty="0" err="1"/>
              <a:t>tardi</a:t>
            </a:r>
            <a:r>
              <a:rPr lang="en-US" altLang="zh-CN" sz="1000" dirty="0"/>
              <a:t>”</a:t>
            </a:r>
            <a:r>
              <a:rPr lang="zh-CN" altLang="en-US" sz="1000" dirty="0"/>
              <a:t>上的尖锐和弦结束了梦游事件并将其带回到现在。 她随后的“</a:t>
            </a:r>
            <a:r>
              <a:rPr lang="en-US" altLang="zh-CN" sz="1000" dirty="0" err="1"/>
              <a:t>Addio</a:t>
            </a:r>
            <a:r>
              <a:rPr lang="en-US" altLang="zh-CN" sz="1000" dirty="0"/>
              <a:t>, del </a:t>
            </a:r>
            <a:r>
              <a:rPr lang="en-US" altLang="zh-CN" sz="1000" dirty="0" err="1"/>
              <a:t>passato</a:t>
            </a:r>
            <a:r>
              <a:rPr lang="en-US" altLang="zh-CN" sz="1000" dirty="0"/>
              <a:t>”</a:t>
            </a:r>
            <a:r>
              <a:rPr lang="zh-CN" altLang="en-US" sz="1000" dirty="0"/>
              <a:t>由哀伤的双簧管引入，强调了 </a:t>
            </a:r>
            <a:r>
              <a:rPr lang="en-US" altLang="zh-CN" sz="1000" dirty="0"/>
              <a:t>Violetta </a:t>
            </a:r>
            <a:r>
              <a:rPr lang="zh-CN" altLang="en-US" sz="1000" dirty="0"/>
              <a:t>忧郁的孤独。 凭借其严格的固定音伴奏，由两部分组成的咏叹调看起来像是葬礼进行曲的前奏。 除了狂欢节合唱团（狂欢：</a:t>
            </a:r>
            <a:r>
              <a:rPr lang="en-US" altLang="zh-CN" sz="1000" dirty="0"/>
              <a:t>»Largo al Largo al </a:t>
            </a:r>
            <a:r>
              <a:rPr lang="en-US" altLang="zh-CN" sz="1000" dirty="0" err="1"/>
              <a:t>quadrupede</a:t>
            </a:r>
            <a:r>
              <a:rPr lang="en-US" altLang="zh-CN" sz="1000" dirty="0"/>
              <a:t>«</a:t>
            </a:r>
            <a:r>
              <a:rPr lang="zh-CN" altLang="en-US" sz="1000" dirty="0"/>
              <a:t>）从街上飘来，可以说这唤起了她对早年生活的远方记忆，音乐完全与维奥莱塔的内心活动有关。</a:t>
            </a:r>
            <a:endParaRPr lang="en-GB" altLang="zh-CN" sz="1000" dirty="0"/>
          </a:p>
          <a:p>
            <a:pPr algn="just"/>
            <a:endParaRPr lang="en-GB" sz="1000" dirty="0"/>
          </a:p>
          <a:p>
            <a:pPr algn="just"/>
            <a:r>
              <a:rPr lang="zh-CN" altLang="en-US" sz="1000" dirty="0"/>
              <a:t>阿尔弗雷多的意外回归和虚假的充满希望的二重唱“</a:t>
            </a:r>
            <a:r>
              <a:rPr lang="en-US" altLang="zh-CN" sz="1000" dirty="0"/>
              <a:t>Parigi o </a:t>
            </a:r>
            <a:r>
              <a:rPr lang="en-US" altLang="zh-CN" sz="1000" dirty="0" err="1"/>
              <a:t>cara</a:t>
            </a:r>
            <a:r>
              <a:rPr lang="en-US" altLang="zh-CN" sz="1000" dirty="0"/>
              <a:t>”</a:t>
            </a:r>
            <a:r>
              <a:rPr lang="zh-CN" altLang="en-US" sz="1000" dirty="0"/>
              <a:t>只是暂时温暖了比分。 疾病和死亡越来越近，促使维奥莱塔发出强烈的抗议。 她拼命地寻找与上帝的对话。 即使是道歉的父亲也无法再帮助维奥莱塔。 一场艰难、悸动的葬礼进行曲（</a:t>
            </a:r>
            <a:r>
              <a:rPr lang="en-US" altLang="zh-CN" sz="1000" dirty="0"/>
              <a:t>3/4 </a:t>
            </a:r>
            <a:r>
              <a:rPr lang="zh-CN" altLang="en-US" sz="1000" dirty="0"/>
              <a:t>拍子！）宣告了即将结束。 爱情主题再次回归，两把四重钢琴独奏小提琴。 维奥莱塔的世界是欣喜若狂的。 他们痛苦的折磨消失了，内心的平静蔓延开来。 最后一个 </a:t>
            </a:r>
            <a:r>
              <a:rPr lang="en-US" altLang="zh-CN" sz="1000" dirty="0"/>
              <a:t>»Oh, </a:t>
            </a:r>
            <a:r>
              <a:rPr lang="en-US" altLang="zh-CN" sz="1000" dirty="0" err="1"/>
              <a:t>gioia</a:t>
            </a:r>
            <a:r>
              <a:rPr lang="en-US" altLang="zh-CN" sz="1000" dirty="0"/>
              <a:t>!« </a:t>
            </a:r>
            <a:r>
              <a:rPr lang="zh-CN" altLang="en-US" sz="1000" dirty="0"/>
              <a:t>释放了 </a:t>
            </a:r>
            <a:r>
              <a:rPr lang="en-US" altLang="zh-CN" sz="1000" dirty="0"/>
              <a:t>Violetta</a:t>
            </a:r>
            <a:r>
              <a:rPr lang="zh-CN" altLang="en-US" sz="1000" dirty="0"/>
              <a:t>。 但就在她突然崩溃之后，歌剧在阴沉的降 </a:t>
            </a:r>
            <a:r>
              <a:rPr lang="en-US" altLang="zh-CN" sz="1000" dirty="0"/>
              <a:t>D </a:t>
            </a:r>
            <a:r>
              <a:rPr lang="zh-CN" altLang="en-US" sz="1000" dirty="0"/>
              <a:t>小调中结束，无情地写实</a:t>
            </a:r>
            <a:endParaRPr lang="en-US" sz="1000" dirty="0"/>
          </a:p>
        </p:txBody>
      </p:sp>
    </p:spTree>
    <p:extLst>
      <p:ext uri="{BB962C8B-B14F-4D97-AF65-F5344CB8AC3E}">
        <p14:creationId xmlns:p14="http://schemas.microsoft.com/office/powerpoint/2010/main" val="282187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11" name="Grafik 10">
            <a:extLst>
              <a:ext uri="{FF2B5EF4-FFF2-40B4-BE49-F238E27FC236}">
                <a16:creationId xmlns:a16="http://schemas.microsoft.com/office/drawing/2014/main" id="{A70AE503-E2B2-2F9B-15F7-86D22024B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15" y="381000"/>
            <a:ext cx="4557163" cy="6242653"/>
          </a:xfrm>
          <a:prstGeom prst="rect">
            <a:avLst/>
          </a:prstGeom>
        </p:spPr>
      </p:pic>
      <p:pic>
        <p:nvPicPr>
          <p:cNvPr id="13" name="Grafik 12">
            <a:extLst>
              <a:ext uri="{FF2B5EF4-FFF2-40B4-BE49-F238E27FC236}">
                <a16:creationId xmlns:a16="http://schemas.microsoft.com/office/drawing/2014/main" id="{0FA396AB-2CE8-ABC1-1AC0-3E945EF064B8}"/>
              </a:ext>
            </a:extLst>
          </p:cNvPr>
          <p:cNvPicPr>
            <a:picLocks noChangeAspect="1"/>
          </p:cNvPicPr>
          <p:nvPr/>
        </p:nvPicPr>
        <p:blipFill>
          <a:blip r:embed="rId4"/>
          <a:stretch>
            <a:fillRect/>
          </a:stretch>
        </p:blipFill>
        <p:spPr>
          <a:xfrm>
            <a:off x="144739" y="3405580"/>
            <a:ext cx="4982118" cy="3148012"/>
          </a:xfrm>
          <a:prstGeom prst="rect">
            <a:avLst/>
          </a:prstGeom>
        </p:spPr>
      </p:pic>
    </p:spTree>
    <p:extLst>
      <p:ext uri="{BB962C8B-B14F-4D97-AF65-F5344CB8AC3E}">
        <p14:creationId xmlns:p14="http://schemas.microsoft.com/office/powerpoint/2010/main" val="150208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2" y="1000685"/>
            <a:ext cx="4547795" cy="5940088"/>
          </a:xfrm>
          <a:prstGeom prst="rect">
            <a:avLst/>
          </a:prstGeom>
          <a:noFill/>
        </p:spPr>
        <p:txBody>
          <a:bodyPr wrap="square">
            <a:spAutoFit/>
          </a:bodyPr>
          <a:lstStyle/>
          <a:p>
            <a:pPr algn="just"/>
            <a:r>
              <a:rPr lang="en-US" sz="1000" dirty="0">
                <a:latin typeface="DengXian (Textkörper)"/>
              </a:rPr>
              <a:t>REENACTEMENT – AVANT LA LETTRE</a:t>
            </a:r>
          </a:p>
          <a:p>
            <a:pPr algn="just"/>
            <a:endParaRPr lang="en-US" sz="1000" dirty="0">
              <a:latin typeface="DengXian (Textkörper)"/>
            </a:endParaRPr>
          </a:p>
          <a:p>
            <a:pPr algn="just"/>
            <a:r>
              <a:rPr lang="zh-CN" altLang="en-US" sz="1000" dirty="0"/>
              <a:t>戏剧研究将术语“重演”定义为“对过去事件的具体形象化”，作为“与重复的内容永远不相同的重复，即将它们带回到物理记忆中。”这个定义为 </a:t>
            </a:r>
            <a:r>
              <a:rPr lang="en-US" altLang="zh-CN" sz="1000" dirty="0"/>
              <a:t>die </a:t>
            </a:r>
            <a:r>
              <a:rPr lang="en-US" altLang="zh-CN" sz="1000" dirty="0" err="1"/>
              <a:t>Perlenfischer</a:t>
            </a:r>
            <a:r>
              <a:rPr lang="en-US" altLang="zh-CN" sz="1000" dirty="0"/>
              <a:t> </a:t>
            </a:r>
            <a:r>
              <a:rPr lang="zh-CN" altLang="en-US" sz="1000" dirty="0"/>
              <a:t>开辟了一个恰当的分析可能性确定戏剧结构特征； 因为这里展现的男性友情看似被爱情毒害的戏剧，是一部记忆、重复、记忆上演的戏剧。 在音乐上，比才的 </a:t>
            </a:r>
            <a:r>
              <a:rPr lang="en-US" altLang="zh-CN" sz="1000" dirty="0" err="1"/>
              <a:t>Perlenfischer</a:t>
            </a:r>
            <a:r>
              <a:rPr lang="en-US" altLang="zh-CN" sz="1000" dirty="0"/>
              <a:t> </a:t>
            </a:r>
            <a:r>
              <a:rPr lang="zh-CN" altLang="en-US" sz="1000" dirty="0"/>
              <a:t>作品中的（多次）重演，除其他外，通过一种激进的主旋律技术</a:t>
            </a:r>
            <a:r>
              <a:rPr lang="en-US" altLang="zh-CN" sz="1000" dirty="0"/>
              <a:t>——</a:t>
            </a:r>
            <a:r>
              <a:rPr lang="zh-CN" altLang="en-US" sz="1000" dirty="0"/>
              <a:t>在某种意义上是激进的，它最终可以被简化为一个单一的中心主题。 在 </a:t>
            </a:r>
            <a:r>
              <a:rPr lang="en-US" altLang="zh-CN" sz="1000" dirty="0"/>
              <a:t>Nadir </a:t>
            </a:r>
            <a:r>
              <a:rPr lang="zh-CN" altLang="en-US" sz="1000" dirty="0"/>
              <a:t>和 </a:t>
            </a:r>
            <a:r>
              <a:rPr lang="en-US" altLang="zh-CN" sz="1000" dirty="0" err="1"/>
              <a:t>Zurga</a:t>
            </a:r>
            <a:r>
              <a:rPr lang="en-US" altLang="zh-CN" sz="1000" dirty="0"/>
              <a:t> </a:t>
            </a:r>
            <a:r>
              <a:rPr lang="zh-CN" altLang="en-US" sz="1000" dirty="0"/>
              <a:t>这两个朋友的二重唱中，这一主题在第一幕中被抒情地标记为 </a:t>
            </a:r>
            <a:r>
              <a:rPr lang="en-US" altLang="zh-CN" sz="1000" dirty="0"/>
              <a:t>»</a:t>
            </a:r>
            <a:r>
              <a:rPr lang="en-US" altLang="zh-CN" sz="1000" dirty="0" err="1"/>
              <a:t>Oui</a:t>
            </a:r>
            <a:r>
              <a:rPr lang="en-US" altLang="zh-CN" sz="1000" dirty="0"/>
              <a:t>, </a:t>
            </a:r>
            <a:r>
              <a:rPr lang="en-US" altLang="zh-CN" sz="1000" dirty="0" err="1"/>
              <a:t>c'est</a:t>
            </a:r>
            <a:r>
              <a:rPr lang="en-US" altLang="zh-CN" sz="1000" dirty="0"/>
              <a:t> </a:t>
            </a:r>
            <a:r>
              <a:rPr lang="en-US" altLang="zh-CN" sz="1000" dirty="0" err="1"/>
              <a:t>elle</a:t>
            </a:r>
            <a:r>
              <a:rPr lang="en-US" altLang="zh-CN" sz="1000" dirty="0"/>
              <a:t>, la </a:t>
            </a:r>
            <a:r>
              <a:rPr lang="en-US" altLang="zh-CN" sz="1000" dirty="0" err="1"/>
              <a:t>déesse</a:t>
            </a:r>
            <a:r>
              <a:rPr lang="en-US" altLang="zh-CN" sz="1000" dirty="0"/>
              <a:t>!«</a:t>
            </a:r>
            <a:r>
              <a:rPr lang="zh-CN" altLang="en-US" sz="1000" dirty="0"/>
              <a:t>（</a:t>
            </a:r>
            <a:r>
              <a:rPr lang="en-US" altLang="zh-CN" sz="1000" dirty="0"/>
              <a:t>»</a:t>
            </a:r>
            <a:r>
              <a:rPr lang="zh-CN" altLang="en-US" sz="1000" dirty="0"/>
              <a:t>是的，是她，女神！</a:t>
            </a:r>
            <a:r>
              <a:rPr lang="en-US" altLang="zh-CN" sz="1000" dirty="0"/>
              <a:t>«</a:t>
            </a:r>
            <a:r>
              <a:rPr lang="zh-CN" altLang="en-US" sz="1000" dirty="0"/>
              <a:t>），其中她从字面上重温在康提共同经历的神圣美丽的外观，在跪倒在地的人群面前，互相讲述故事。 由于前奏中已经出现的主题的确定文本分配，从这里可以将其解读为对莱拉神圣之美的提及，以及两个男人对她近乎宗教般的爱的象征。 与美丽女人的相遇，在二重唱中被带回意识中，然后被男性友谊至死的调用强烈压制，然后纳迪尔和祖尔加用这种方式英勇地歌唱反对女性的爱。 但这一切，只是为了在接下来的一幕中，再次体验到那若有若无的神美之姿，而这一次，竟然真实的上演在了她的眼前。 当这位女神出现时</a:t>
            </a:r>
            <a:r>
              <a:rPr lang="en-US" altLang="zh-CN" sz="1000" dirty="0"/>
              <a:t>——</a:t>
            </a:r>
            <a:r>
              <a:rPr lang="zh-CN" altLang="en-US" sz="1000" dirty="0"/>
              <a:t>我们听众和纳迪尔一样满怀希望地期待着</a:t>
            </a:r>
            <a:r>
              <a:rPr lang="en-US" altLang="zh-CN" sz="1000" dirty="0"/>
              <a:t>——</a:t>
            </a:r>
            <a:r>
              <a:rPr lang="zh-CN" altLang="en-US" sz="1000" dirty="0"/>
              <a:t>它可能就是当时在康提已经受到崇拜的女神</a:t>
            </a:r>
            <a:r>
              <a:rPr lang="en-US" altLang="zh-CN" sz="1000" dirty="0"/>
              <a:t>……</a:t>
            </a:r>
            <a:endParaRPr lang="en-US" altLang="zh-CN" sz="1000" dirty="0">
              <a:latin typeface="DengXian (Textkörper)"/>
            </a:endParaRPr>
          </a:p>
          <a:p>
            <a:pPr algn="just"/>
            <a:endParaRPr lang="en-US" sz="1000" dirty="0">
              <a:latin typeface="DengXian (Textkörper)"/>
            </a:endParaRPr>
          </a:p>
          <a:p>
            <a:pPr algn="just"/>
            <a:r>
              <a:rPr lang="zh-CN" altLang="en-US" sz="1000" dirty="0"/>
              <a:t>遵循同样的原则，先唱一段回忆，然后用一个场景表演这段回忆，在采珠人中庆祝另外两个动作时刻，即纳迪尔夜间守卫女神和莱拉营救祖尔加，祖尔加获得链条作为奖励作为一个女孩。 纳迪尔在第一幕“</a:t>
            </a:r>
            <a:r>
              <a:rPr lang="en-US" altLang="zh-CN" sz="1000" dirty="0"/>
              <a:t>Je </a:t>
            </a:r>
            <a:r>
              <a:rPr lang="en-US" altLang="zh-CN" sz="1000" dirty="0" err="1"/>
              <a:t>crois</a:t>
            </a:r>
            <a:r>
              <a:rPr lang="en-US" altLang="zh-CN" sz="1000" dirty="0"/>
              <a:t> </a:t>
            </a:r>
            <a:r>
              <a:rPr lang="en-US" altLang="zh-CN" sz="1000" dirty="0" err="1"/>
              <a:t>entender</a:t>
            </a:r>
            <a:r>
              <a:rPr lang="en-US" altLang="zh-CN" sz="1000" dirty="0"/>
              <a:t> encore”</a:t>
            </a:r>
            <a:r>
              <a:rPr lang="zh-CN" altLang="en-US" sz="1000" dirty="0"/>
              <a:t>（“我想我又听到了”）中的浪漫，以抒情男高音的恰到好处的圆润演唱代表了一种不可抗拒的诱惑，将纳迪尔的自我反省描述为与他向 </a:t>
            </a:r>
            <a:r>
              <a:rPr lang="en-US" altLang="zh-CN" sz="1000" dirty="0" err="1"/>
              <a:t>Zurga</a:t>
            </a:r>
            <a:r>
              <a:rPr lang="en-US" altLang="zh-CN" sz="1000" dirty="0"/>
              <a:t> </a:t>
            </a:r>
            <a:r>
              <a:rPr lang="zh-CN" altLang="en-US" sz="1000" dirty="0"/>
              <a:t>隐瞒了康提的神圣之美：晚上他独自一人听她唱歌，据说是为了保护她，因此不可挽回地爱上了这位蒙着面纱的歌手</a:t>
            </a:r>
            <a:r>
              <a:rPr lang="en-US" altLang="zh-CN" sz="1000" dirty="0"/>
              <a:t>——</a:t>
            </a:r>
            <a:r>
              <a:rPr lang="zh-CN" altLang="en-US" sz="1000" dirty="0"/>
              <a:t>换句话说，严格来说，她的声音，总能在歌剧中完美模仿的语境。</a:t>
            </a:r>
            <a:endParaRPr lang="en-US" altLang="zh-CN" sz="1000" dirty="0"/>
          </a:p>
          <a:p>
            <a:pPr algn="just"/>
            <a:endParaRPr lang="en-US" sz="1000" dirty="0"/>
          </a:p>
          <a:p>
            <a:pPr algn="just"/>
            <a:r>
              <a:rPr lang="zh-CN" altLang="en-US" sz="1000" dirty="0"/>
              <a:t>在那之后，纳迪尔不得不睡着</a:t>
            </a:r>
            <a:r>
              <a:rPr lang="en-US" altLang="zh-CN" sz="1000" dirty="0"/>
              <a:t>——</a:t>
            </a:r>
            <a:r>
              <a:rPr lang="zh-CN" altLang="en-US" sz="1000" dirty="0"/>
              <a:t>这在某种程度上抵消了剧情</a:t>
            </a:r>
            <a:r>
              <a:rPr lang="en-US" altLang="zh-CN" sz="1000" dirty="0"/>
              <a:t>——</a:t>
            </a:r>
            <a:r>
              <a:rPr lang="zh-CN" altLang="en-US" sz="1000" dirty="0"/>
              <a:t>以增加接下来场景的效果。 因为莱拉本人，从努拉巴德被带到她睡觉的地方，现在也在公开表演，重复当时在康提的场景，再次唱歌并用它唤醒纳迪尔。 当合唱团撤退时，</a:t>
            </a:r>
            <a:r>
              <a:rPr lang="en-US" altLang="zh-CN" sz="1000" dirty="0" err="1"/>
              <a:t>Leïla</a:t>
            </a:r>
            <a:r>
              <a:rPr lang="en-US" altLang="zh-CN" sz="1000" dirty="0"/>
              <a:t> </a:t>
            </a:r>
            <a:r>
              <a:rPr lang="zh-CN" altLang="en-US" sz="1000" dirty="0"/>
              <a:t>注意到，就在那时，她被“他”听到了，她越来越多地提高了她歌唱的精湛技艺，直到不仅我们听众，而且 </a:t>
            </a:r>
            <a:r>
              <a:rPr lang="en-US" altLang="zh-CN" sz="1000" dirty="0"/>
              <a:t>Nadir </a:t>
            </a:r>
            <a:r>
              <a:rPr lang="zh-CN" altLang="en-US" sz="1000" dirty="0"/>
              <a:t>都明白无误地明白她正在使用这种花腔</a:t>
            </a:r>
            <a:r>
              <a:rPr lang="en-US" altLang="zh-CN" sz="1000" dirty="0"/>
              <a:t>- </a:t>
            </a:r>
            <a:r>
              <a:rPr lang="zh-CN" altLang="en-US" sz="1000" dirty="0"/>
              <a:t>文件末尾的高潮，正式为采珠界表演，实则为他一个人表演。 所以他可以用他当时在康提使用的大概相同的话加入她的歌声，因为他现在假装再次保护她：</a:t>
            </a:r>
            <a:r>
              <a:rPr lang="en-US" altLang="zh-CN" sz="1000" dirty="0"/>
              <a:t>»</a:t>
            </a:r>
            <a:r>
              <a:rPr lang="en-US" altLang="zh-CN" sz="1000" dirty="0" err="1"/>
              <a:t>Leïla</a:t>
            </a:r>
            <a:r>
              <a:rPr lang="en-US" altLang="zh-CN" sz="1000" dirty="0"/>
              <a:t> ne </a:t>
            </a:r>
            <a:r>
              <a:rPr lang="en-US" altLang="zh-CN" sz="1000" dirty="0" err="1"/>
              <a:t>crains</a:t>
            </a:r>
            <a:r>
              <a:rPr lang="en-US" altLang="zh-CN" sz="1000" dirty="0"/>
              <a:t> </a:t>
            </a:r>
            <a:r>
              <a:rPr lang="en-US" altLang="zh-CN" sz="1000" dirty="0" err="1"/>
              <a:t>rien</a:t>
            </a:r>
            <a:r>
              <a:rPr lang="zh-CN" altLang="en-US" sz="1000" dirty="0"/>
              <a:t>！ </a:t>
            </a:r>
            <a:r>
              <a:rPr lang="en-US" altLang="zh-CN" sz="1000" dirty="0"/>
              <a:t>/ </a:t>
            </a:r>
            <a:r>
              <a:rPr lang="en-US" altLang="zh-CN" sz="1000" dirty="0" err="1"/>
              <a:t>Leïla</a:t>
            </a:r>
            <a:r>
              <a:rPr lang="en-US" altLang="zh-CN" sz="1000" dirty="0"/>
              <a:t> je suis </a:t>
            </a:r>
            <a:r>
              <a:rPr lang="en-US" altLang="zh-CN" sz="1000" dirty="0" err="1"/>
              <a:t>là</a:t>
            </a:r>
            <a:r>
              <a:rPr lang="en-US" altLang="zh-CN" sz="1000" dirty="0"/>
              <a:t>!«</a:t>
            </a:r>
            <a:r>
              <a:rPr lang="zh-CN" altLang="en-US" sz="1000" dirty="0"/>
              <a:t>（</a:t>
            </a:r>
            <a:r>
              <a:rPr lang="en-US" altLang="zh-CN" sz="1000" dirty="0"/>
              <a:t>»</a:t>
            </a:r>
            <a:r>
              <a:rPr lang="en-US" altLang="zh-CN" sz="1000" dirty="0" err="1"/>
              <a:t>Leïla</a:t>
            </a:r>
            <a:r>
              <a:rPr lang="en-US" altLang="zh-CN" sz="1000" dirty="0"/>
              <a:t> </a:t>
            </a:r>
            <a:r>
              <a:rPr lang="zh-CN" altLang="en-US" sz="1000" dirty="0"/>
              <a:t>什么都不怕，我在这里！</a:t>
            </a:r>
            <a:r>
              <a:rPr lang="en-US" altLang="zh-CN" sz="1000" dirty="0"/>
              <a:t>«</a:t>
            </a:r>
            <a:r>
              <a:rPr lang="zh-CN" altLang="en-US" sz="1000" dirty="0"/>
              <a:t>）。 在二重唱中，康提情境的重演变成了对未来充满希望的爱情二重唱。 从这里我们知道，就像 </a:t>
            </a:r>
            <a:r>
              <a:rPr lang="en-US" altLang="zh-CN" sz="1000" dirty="0" err="1"/>
              <a:t>Leïla</a:t>
            </a:r>
            <a:r>
              <a:rPr lang="en-US" altLang="zh-CN" sz="1000" dirty="0"/>
              <a:t> </a:t>
            </a:r>
            <a:r>
              <a:rPr lang="zh-CN" altLang="en-US" sz="1000" dirty="0"/>
              <a:t>和 </a:t>
            </a:r>
            <a:r>
              <a:rPr lang="en-US" altLang="zh-CN" sz="1000" dirty="0"/>
              <a:t>Nadir </a:t>
            </a:r>
            <a:r>
              <a:rPr lang="zh-CN" altLang="en-US" sz="1000" dirty="0"/>
              <a:t>自己一样，他们属于一对。</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862457" y="581025"/>
            <a:ext cx="4965551" cy="5909310"/>
          </a:xfrm>
          <a:prstGeom prst="rect">
            <a:avLst/>
          </a:prstGeom>
          <a:noFill/>
        </p:spPr>
        <p:txBody>
          <a:bodyPr wrap="square">
            <a:spAutoFit/>
          </a:bodyPr>
          <a:lstStyle/>
          <a:p>
            <a:pPr algn="just"/>
            <a:r>
              <a:rPr lang="zh-CN" altLang="en-US" sz="900" dirty="0">
                <a:latin typeface="DengXian (Textkörper)"/>
              </a:rPr>
              <a:t>但 </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和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也有他们自己的情感关系，以一种重演为标志，这可以追溯到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小时候拯救 </a:t>
            </a:r>
            <a:r>
              <a:rPr lang="en-US" altLang="zh-CN" sz="900" dirty="0" err="1">
                <a:latin typeface="DengXian (Textkörper)"/>
              </a:rPr>
              <a:t>Zurga</a:t>
            </a:r>
            <a:r>
              <a:rPr lang="zh-CN" altLang="en-US" sz="900" dirty="0">
                <a:latin typeface="DengXian (Textkörper)"/>
              </a:rPr>
              <a:t>，为此他给了她一条项链作为纪念品。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在第二幕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讲述了这个故事</a:t>
            </a:r>
            <a:r>
              <a:rPr lang="en-US" altLang="zh-CN" sz="900" dirty="0">
                <a:latin typeface="DengXian (Textkörper)"/>
              </a:rPr>
              <a:t>——</a:t>
            </a:r>
            <a:r>
              <a:rPr lang="zh-CN" altLang="en-US" sz="900" dirty="0">
                <a:latin typeface="DengXian (Textkörper)"/>
              </a:rPr>
              <a:t>主要是为了让我们的观众知道。 正如我们所知，在第三幕的一个短暂时刻，据称莱拉临死前将项链交给他，让他带回给她的母亲，而祖尔加又可以哭着重述他小时候莱拉拯救他的故事 这就是他认出她的方式，这让他突然想要拯救她，这与之前的所有决定相反。 通过这种在风景和音乐上的重演，</a:t>
            </a:r>
            <a:r>
              <a:rPr lang="en-US" altLang="zh-CN" sz="900" dirty="0" err="1">
                <a:latin typeface="DengXian (Textkörper)"/>
              </a:rPr>
              <a:t>Perlenfischer</a:t>
            </a:r>
            <a:r>
              <a:rPr lang="en-US" altLang="zh-CN" sz="900" dirty="0">
                <a:latin typeface="DengXian (Textkörper)"/>
              </a:rPr>
              <a:t> </a:t>
            </a:r>
            <a:r>
              <a:rPr lang="zh-CN" altLang="en-US" sz="900" dirty="0">
                <a:latin typeface="DengXian (Textkörper)"/>
              </a:rPr>
              <a:t>戏剧性中心的关系三角形变得可以识别为一个封闭的关系</a:t>
            </a:r>
            <a:r>
              <a:rPr lang="en-US" altLang="zh-CN" sz="900" dirty="0">
                <a:latin typeface="DengXian (Textkörper)"/>
              </a:rPr>
              <a:t>——</a:t>
            </a:r>
            <a:r>
              <a:rPr lang="zh-CN" altLang="en-US" sz="900" dirty="0">
                <a:latin typeface="DengXian (Textkörper)"/>
              </a:rPr>
              <a:t>甚至可能是等腰的</a:t>
            </a:r>
            <a:endParaRPr lang="en-US" altLang="zh-CN" sz="900" dirty="0">
              <a:latin typeface="DengXian (Textkörper)"/>
            </a:endParaRPr>
          </a:p>
          <a:p>
            <a:pPr algn="just"/>
            <a:endParaRPr lang="en-US" sz="900" dirty="0">
              <a:latin typeface="DengXian (Textkörper)"/>
            </a:endParaRPr>
          </a:p>
          <a:p>
            <a:pPr algn="just"/>
            <a:r>
              <a:rPr lang="en-US" sz="900" dirty="0"/>
              <a:t>BISEXUALITÄT – AVANT LA LETTRE</a:t>
            </a:r>
          </a:p>
          <a:p>
            <a:pPr algn="just"/>
            <a:endParaRPr lang="en-US" sz="900" dirty="0"/>
          </a:p>
          <a:p>
            <a:pPr algn="just"/>
            <a:r>
              <a:rPr lang="en-US" altLang="zh-CN" sz="900" dirty="0" err="1"/>
              <a:t>Spontini</a:t>
            </a:r>
            <a:r>
              <a:rPr lang="en-US" altLang="zh-CN" sz="900" dirty="0"/>
              <a:t> </a:t>
            </a:r>
            <a:r>
              <a:rPr lang="zh-CN" altLang="en-US" sz="900" dirty="0"/>
              <a:t>的歌剧 </a:t>
            </a:r>
            <a:r>
              <a:rPr lang="en-US" altLang="zh-CN" sz="900" dirty="0"/>
              <a:t>La </a:t>
            </a:r>
            <a:r>
              <a:rPr lang="en-US" altLang="zh-CN" sz="900" dirty="0" err="1"/>
              <a:t>vestale</a:t>
            </a:r>
            <a:r>
              <a:rPr lang="en-US" altLang="zh-CN" sz="900" dirty="0"/>
              <a:t> </a:t>
            </a:r>
            <a:r>
              <a:rPr lang="zh-CN" altLang="en-US" sz="900" dirty="0"/>
              <a:t>和 </a:t>
            </a:r>
            <a:r>
              <a:rPr lang="en-US" altLang="zh-CN" sz="900" dirty="0"/>
              <a:t>Bellini </a:t>
            </a:r>
            <a:r>
              <a:rPr lang="zh-CN" altLang="en-US" sz="900" dirty="0"/>
              <a:t>的 </a:t>
            </a:r>
            <a:r>
              <a:rPr lang="en-US" altLang="zh-CN" sz="900" dirty="0"/>
              <a:t>Norma </a:t>
            </a:r>
            <a:r>
              <a:rPr lang="zh-CN" altLang="en-US" sz="900" dirty="0"/>
              <a:t>被认为是可能的灵感来源，与比才的 </a:t>
            </a:r>
            <a:r>
              <a:rPr lang="en-US" altLang="zh-CN" sz="900" dirty="0" err="1"/>
              <a:t>Perlenfischer</a:t>
            </a:r>
            <a:r>
              <a:rPr lang="en-US" altLang="zh-CN" sz="900" dirty="0"/>
              <a:t> </a:t>
            </a:r>
            <a:r>
              <a:rPr lang="zh-CN" altLang="en-US" sz="900" dirty="0"/>
              <a:t>相比，揭示了一个决定性的区别：在较早的作品中，中心冲突在于爱情与宗教的对立，这在标题人物，而在比才的歌剧中，他位于可以用所谓的“威尔第三角”来描述的人物星座中。 意思是男中音（作为竞争者，假定的道德权威和</a:t>
            </a:r>
            <a:r>
              <a:rPr lang="en-US" altLang="zh-CN" sz="900" dirty="0"/>
              <a:t>/</a:t>
            </a:r>
            <a:r>
              <a:rPr lang="zh-CN" altLang="en-US" sz="900" dirty="0"/>
              <a:t>或政治对手）想要阻止女高音和男高音之间的爱情。 相关的心理冲突可以在男中音所体现的 </a:t>
            </a:r>
            <a:r>
              <a:rPr lang="en-US" altLang="zh-CN" sz="900" dirty="0" err="1"/>
              <a:t>Zurga</a:t>
            </a:r>
            <a:r>
              <a:rPr lang="en-US" altLang="zh-CN" sz="900" dirty="0"/>
              <a:t> </a:t>
            </a:r>
            <a:r>
              <a:rPr lang="zh-CN" altLang="en-US" sz="900" dirty="0"/>
              <a:t>角色中找到。</a:t>
            </a:r>
            <a:endParaRPr lang="en-US" altLang="zh-CN" sz="900" dirty="0"/>
          </a:p>
          <a:p>
            <a:pPr algn="just"/>
            <a:endParaRPr lang="en-US" sz="900" dirty="0"/>
          </a:p>
          <a:p>
            <a:pPr algn="just"/>
            <a:r>
              <a:rPr lang="zh-CN" altLang="en-US" sz="900" dirty="0"/>
              <a:t>在第三幕 </a:t>
            </a:r>
            <a:r>
              <a:rPr lang="en-US" altLang="zh-CN" sz="900" dirty="0" err="1"/>
              <a:t>Zurga</a:t>
            </a:r>
            <a:r>
              <a:rPr lang="en-US" altLang="zh-CN" sz="900" dirty="0"/>
              <a:t> </a:t>
            </a:r>
            <a:r>
              <a:rPr lang="zh-CN" altLang="en-US" sz="900" dirty="0"/>
              <a:t>和 </a:t>
            </a:r>
            <a:r>
              <a:rPr lang="en-US" altLang="zh-CN" sz="900" dirty="0" err="1"/>
              <a:t>Leïla</a:t>
            </a:r>
            <a:r>
              <a:rPr lang="en-US" altLang="zh-CN" sz="900" dirty="0"/>
              <a:t> </a:t>
            </a:r>
            <a:r>
              <a:rPr lang="zh-CN" altLang="en-US" sz="900" dirty="0"/>
              <a:t>的关键对峙中，</a:t>
            </a:r>
            <a:r>
              <a:rPr lang="en-US" altLang="zh-CN" sz="900" dirty="0" err="1"/>
              <a:t>Leïla</a:t>
            </a:r>
            <a:r>
              <a:rPr lang="en-US" altLang="zh-CN" sz="900" dirty="0"/>
              <a:t> </a:t>
            </a:r>
            <a:r>
              <a:rPr lang="zh-CN" altLang="en-US" sz="900" dirty="0"/>
              <a:t>最初对他撒谎是因为她想拯救 </a:t>
            </a:r>
            <a:r>
              <a:rPr lang="en-US" altLang="zh-CN" sz="900" dirty="0"/>
              <a:t>Nadir</a:t>
            </a:r>
            <a:r>
              <a:rPr lang="zh-CN" altLang="en-US" sz="900" dirty="0"/>
              <a:t>。 她否认纳迪尔对她的爱：只有机会把他带到她身边。 这样一来，她就证实了 </a:t>
            </a:r>
            <a:r>
              <a:rPr lang="en-US" altLang="zh-CN" sz="900" dirty="0" err="1"/>
              <a:t>Zurga</a:t>
            </a:r>
            <a:r>
              <a:rPr lang="en-US" altLang="zh-CN" sz="900" dirty="0"/>
              <a:t> </a:t>
            </a:r>
            <a:r>
              <a:rPr lang="zh-CN" altLang="en-US" sz="900" dirty="0"/>
              <a:t>希望听到的内容。 只有当他得知她反过来也爱纳迪尔时，他才拒绝她的宽恕请求。 </a:t>
            </a:r>
            <a:r>
              <a:rPr lang="en-US" altLang="zh-CN" sz="900" dirty="0" err="1"/>
              <a:t>Leïla</a:t>
            </a:r>
            <a:r>
              <a:rPr lang="en-US" altLang="zh-CN" sz="900" dirty="0"/>
              <a:t> </a:t>
            </a:r>
            <a:r>
              <a:rPr lang="zh-CN" altLang="en-US" sz="900" dirty="0"/>
              <a:t>的爱情告白激起了他的嫉妒，现在他想要她死，因为他似乎无法忍受男朋友得到他爱的女人而不是他自己。在这种传统解读中，这意味着：</a:t>
            </a:r>
            <a:r>
              <a:rPr lang="en-US" altLang="zh-CN" sz="900" dirty="0" err="1"/>
              <a:t>Zurga</a:t>
            </a:r>
            <a:r>
              <a:rPr lang="en-US" altLang="zh-CN" sz="900" dirty="0"/>
              <a:t> </a:t>
            </a:r>
            <a:r>
              <a:rPr lang="zh-CN" altLang="en-US" sz="900" dirty="0"/>
              <a:t>嫉妒 </a:t>
            </a:r>
            <a:r>
              <a:rPr lang="en-US" altLang="zh-CN" sz="900" dirty="0"/>
              <a:t>Nadir </a:t>
            </a:r>
            <a:r>
              <a:rPr lang="zh-CN" altLang="en-US" sz="900" dirty="0"/>
              <a:t>因为 </a:t>
            </a:r>
            <a:r>
              <a:rPr lang="en-US" altLang="zh-CN" sz="900" dirty="0" err="1"/>
              <a:t>Leïla</a:t>
            </a:r>
            <a:r>
              <a:rPr lang="en-US" altLang="zh-CN" sz="900" dirty="0"/>
              <a:t> </a:t>
            </a:r>
            <a:r>
              <a:rPr lang="zh-CN" altLang="en-US" sz="900" dirty="0"/>
              <a:t>爱他而不是他。 看看第一幕中的友谊二重唱和 </a:t>
            </a:r>
            <a:r>
              <a:rPr lang="en-US" altLang="zh-CN" sz="900" dirty="0" err="1"/>
              <a:t>Zurga</a:t>
            </a:r>
            <a:r>
              <a:rPr lang="en-US" altLang="zh-CN" sz="900" dirty="0"/>
              <a:t> </a:t>
            </a:r>
            <a:r>
              <a:rPr lang="zh-CN" altLang="en-US" sz="900" dirty="0"/>
              <a:t>与 </a:t>
            </a:r>
            <a:r>
              <a:rPr lang="en-US" altLang="zh-CN" sz="900" dirty="0"/>
              <a:t>Nadir </a:t>
            </a:r>
            <a:r>
              <a:rPr lang="zh-CN" altLang="en-US" sz="900" dirty="0"/>
              <a:t>友谊的唤起，在第三幕 </a:t>
            </a:r>
            <a:r>
              <a:rPr lang="en-US" altLang="zh-CN" sz="900" dirty="0" err="1"/>
              <a:t>Zurga</a:t>
            </a:r>
            <a:r>
              <a:rPr lang="en-US" altLang="zh-CN" sz="900" dirty="0"/>
              <a:t> </a:t>
            </a:r>
            <a:r>
              <a:rPr lang="zh-CN" altLang="en-US" sz="900" dirty="0"/>
              <a:t>的咏叹调中紧接着这一幕再次听到，从今天的正常意义上来说，另一种解读并不遥远。 它只是说 </a:t>
            </a:r>
            <a:r>
              <a:rPr lang="en-US" altLang="zh-CN" sz="900" dirty="0" err="1"/>
              <a:t>Zurga</a:t>
            </a:r>
            <a:r>
              <a:rPr lang="en-US" altLang="zh-CN" sz="900" dirty="0"/>
              <a:t> </a:t>
            </a:r>
            <a:r>
              <a:rPr lang="zh-CN" altLang="en-US" sz="900" dirty="0"/>
              <a:t>嫉妒 </a:t>
            </a:r>
            <a:r>
              <a:rPr lang="en-US" altLang="zh-CN" sz="900" dirty="0" err="1"/>
              <a:t>Leïla</a:t>
            </a:r>
            <a:r>
              <a:rPr lang="zh-CN" altLang="en-US" sz="900" dirty="0"/>
              <a:t>，因为 </a:t>
            </a:r>
            <a:r>
              <a:rPr lang="en-US" altLang="zh-CN" sz="900" dirty="0"/>
              <a:t>Nadir </a:t>
            </a:r>
            <a:r>
              <a:rPr lang="zh-CN" altLang="en-US" sz="900" dirty="0"/>
              <a:t>爱她胜过爱他。 但所有这一切真正有趣和决定性的事情是：在一个真正的情感三角中，常规阅读和替代阅读总是相同的！ </a:t>
            </a:r>
            <a:r>
              <a:rPr lang="en-US" altLang="zh-CN" sz="900" dirty="0"/>
              <a:t>Les </a:t>
            </a:r>
            <a:r>
              <a:rPr lang="en-US" altLang="zh-CN" sz="900" dirty="0" err="1"/>
              <a:t>pêcheurs</a:t>
            </a:r>
            <a:r>
              <a:rPr lang="en-US" altLang="zh-CN" sz="900" dirty="0"/>
              <a:t> de </a:t>
            </a:r>
            <a:r>
              <a:rPr lang="en-US" altLang="zh-CN" sz="900" dirty="0" err="1"/>
              <a:t>perles</a:t>
            </a:r>
            <a:r>
              <a:rPr lang="en-US" altLang="zh-CN" sz="900" dirty="0"/>
              <a:t> </a:t>
            </a:r>
            <a:r>
              <a:rPr lang="zh-CN" altLang="en-US" sz="900" dirty="0"/>
              <a:t>也可以被理解为一部关于（男性）双性恋的戏剧。</a:t>
            </a:r>
            <a:endParaRPr lang="en-US" altLang="zh-CN" sz="900" dirty="0"/>
          </a:p>
          <a:p>
            <a:pPr algn="just"/>
            <a:endParaRPr lang="en-US" sz="900" dirty="0"/>
          </a:p>
          <a:p>
            <a:pPr algn="just"/>
            <a:r>
              <a:rPr lang="zh-CN" altLang="en-US" sz="900" dirty="0"/>
              <a:t>很难想象比第一幕中纳迪尔和祖尔加之间的上述友谊二重奏的设计更清楚地提到双性恋三角关系，基于他们两人所爱的“女神”的音乐主题。 男高音和男中音在这里并没有像威尔第的波萨和唐卡洛斯那样立即团结起来，以唤起共同斗争的英勇精神，而是以一种明确的色情愿景！ 两人在对美丽女神的情欲崇拜中的这种音乐结合在当时一定是新鲜事。 今天，人们可能会将这首歌中表现出的共同热情解释为性</a:t>
            </a:r>
            <a:r>
              <a:rPr lang="en-US" altLang="zh-CN" sz="900" dirty="0"/>
              <a:t>——</a:t>
            </a:r>
            <a:r>
              <a:rPr lang="zh-CN" altLang="en-US" sz="900" dirty="0"/>
              <a:t>作为共同手淫的隐喻。 但在讨论 </a:t>
            </a:r>
            <a:r>
              <a:rPr lang="en-US" sz="900" dirty="0" err="1"/>
              <a:t>Zurga</a:t>
            </a:r>
            <a:r>
              <a:rPr lang="en-US" sz="900" dirty="0"/>
              <a:t> </a:t>
            </a:r>
            <a:r>
              <a:rPr lang="zh-CN" altLang="en-US" sz="900" dirty="0"/>
              <a:t>的心理时，他对 </a:t>
            </a:r>
            <a:r>
              <a:rPr lang="en-US" sz="900" dirty="0" err="1"/>
              <a:t>Leïla</a:t>
            </a:r>
            <a:r>
              <a:rPr lang="en-US" sz="900" dirty="0"/>
              <a:t> </a:t>
            </a:r>
            <a:r>
              <a:rPr lang="zh-CN" altLang="en-US" sz="900" dirty="0"/>
              <a:t>的爱的宣言也应该被视为 </a:t>
            </a:r>
            <a:r>
              <a:rPr lang="en-US" altLang="zh-CN" sz="900" dirty="0"/>
              <a:t>»</a:t>
            </a:r>
            <a:r>
              <a:rPr lang="en-US" sz="900" dirty="0"/>
              <a:t>Comme </a:t>
            </a:r>
            <a:r>
              <a:rPr lang="en-US" sz="900" dirty="0" err="1"/>
              <a:t>lui</a:t>
            </a:r>
            <a:r>
              <a:rPr lang="en-US" sz="900" dirty="0"/>
              <a:t>, </a:t>
            </a:r>
            <a:r>
              <a:rPr lang="en-US" sz="900" dirty="0" err="1"/>
              <a:t>Leïla</a:t>
            </a:r>
            <a:r>
              <a:rPr lang="en-US" sz="900" dirty="0"/>
              <a:t>, </a:t>
            </a:r>
            <a:r>
              <a:rPr lang="en-US" sz="900" dirty="0" err="1"/>
              <a:t>comme</a:t>
            </a:r>
            <a:r>
              <a:rPr lang="en-US" sz="900" dirty="0"/>
              <a:t> </a:t>
            </a:r>
            <a:r>
              <a:rPr lang="en-US" sz="900" dirty="0" err="1"/>
              <a:t>lui</a:t>
            </a:r>
            <a:r>
              <a:rPr lang="en-US" sz="900" dirty="0"/>
              <a:t> je </a:t>
            </a:r>
            <a:r>
              <a:rPr lang="en-US" sz="900" dirty="0" err="1"/>
              <a:t>t'aime</a:t>
            </a:r>
            <a:r>
              <a:rPr lang="en-US" sz="900" dirty="0"/>
              <a:t>!« (»I love you just like him!«)，</a:t>
            </a:r>
            <a:r>
              <a:rPr lang="zh-CN" altLang="en-US" sz="900" dirty="0"/>
              <a:t>因为它可以与他的 </a:t>
            </a:r>
            <a:r>
              <a:rPr lang="en-US" altLang="zh-CN" sz="900" dirty="0"/>
              <a:t>(</a:t>
            </a:r>
            <a:r>
              <a:rPr lang="zh-CN" altLang="en-US" sz="900" dirty="0"/>
              <a:t>秘密 </a:t>
            </a:r>
            <a:r>
              <a:rPr lang="en-US" altLang="zh-CN" sz="900" dirty="0"/>
              <a:t>) </a:t>
            </a:r>
            <a:r>
              <a:rPr lang="zh-CN" altLang="en-US" sz="900" dirty="0"/>
              <a:t>表演开始时在他的咏叹调中向 </a:t>
            </a:r>
            <a:r>
              <a:rPr lang="en-US" sz="900" dirty="0"/>
              <a:t>Nadir </a:t>
            </a:r>
            <a:r>
              <a:rPr lang="zh-CN" altLang="en-US" sz="900" dirty="0"/>
              <a:t>表达爱意：</a:t>
            </a:r>
            <a:r>
              <a:rPr lang="en-US" altLang="zh-CN" sz="900" dirty="0"/>
              <a:t>»</a:t>
            </a:r>
            <a:r>
              <a:rPr lang="en-US" sz="900" dirty="0"/>
              <a:t>O Nadir, </a:t>
            </a:r>
            <a:r>
              <a:rPr lang="en-US" sz="900" dirty="0" err="1"/>
              <a:t>tendre</a:t>
            </a:r>
            <a:r>
              <a:rPr lang="en-US" sz="900" dirty="0"/>
              <a:t> </a:t>
            </a:r>
            <a:r>
              <a:rPr lang="en-US" sz="900" dirty="0" err="1"/>
              <a:t>ami</a:t>
            </a:r>
            <a:r>
              <a:rPr lang="en-US" sz="900" dirty="0"/>
              <a:t> de </a:t>
            </a:r>
            <a:r>
              <a:rPr lang="en-US" sz="900" dirty="0" err="1"/>
              <a:t>mon</a:t>
            </a:r>
            <a:r>
              <a:rPr lang="en-US" sz="900" dirty="0"/>
              <a:t> </a:t>
            </a:r>
            <a:r>
              <a:rPr lang="en-US" sz="900" dirty="0" err="1"/>
              <a:t>jeune</a:t>
            </a:r>
            <a:r>
              <a:rPr lang="en-US" sz="900" dirty="0"/>
              <a:t> </a:t>
            </a:r>
            <a:r>
              <a:rPr lang="en-US" sz="900" dirty="0" err="1"/>
              <a:t>âge</a:t>
            </a:r>
            <a:r>
              <a:rPr lang="en-US" sz="900" dirty="0"/>
              <a:t>! / O </a:t>
            </a:r>
            <a:r>
              <a:rPr lang="en-US" sz="900" dirty="0" err="1"/>
              <a:t>Leïla</a:t>
            </a:r>
            <a:r>
              <a:rPr lang="en-US" sz="900" dirty="0"/>
              <a:t>，</a:t>
            </a:r>
            <a:r>
              <a:rPr lang="zh-CN" altLang="en-US" sz="900" dirty="0"/>
              <a:t>光芒四射的美人！ </a:t>
            </a:r>
            <a:r>
              <a:rPr lang="en-US" altLang="zh-CN" sz="900" dirty="0"/>
              <a:t>/ </a:t>
            </a:r>
            <a:r>
              <a:rPr lang="en-US" sz="900" dirty="0"/>
              <a:t>O Nadir, ô </a:t>
            </a:r>
            <a:r>
              <a:rPr lang="en-US" sz="900" dirty="0" err="1"/>
              <a:t>Leïla</a:t>
            </a:r>
            <a:r>
              <a:rPr lang="en-US" sz="900" dirty="0"/>
              <a:t>, </a:t>
            </a:r>
            <a:r>
              <a:rPr lang="en-US" sz="900" dirty="0" err="1"/>
              <a:t>pardonnez</a:t>
            </a:r>
            <a:r>
              <a:rPr lang="en-US" sz="900" dirty="0"/>
              <a:t> à transports d'un </a:t>
            </a:r>
            <a:r>
              <a:rPr lang="en-US" sz="900" dirty="0" err="1"/>
              <a:t>cœur</a:t>
            </a:r>
            <a:r>
              <a:rPr lang="en-US" sz="900" dirty="0"/>
              <a:t> </a:t>
            </a:r>
            <a:r>
              <a:rPr lang="en-US" sz="900" dirty="0" err="1"/>
              <a:t>irrité</a:t>
            </a:r>
            <a:r>
              <a:rPr lang="en-US" sz="900" dirty="0"/>
              <a:t>!«（»O Nadir，</a:t>
            </a:r>
            <a:r>
              <a:rPr lang="zh-CN" altLang="en-US" sz="900" dirty="0"/>
              <a:t>温柔的童年朋友！</a:t>
            </a:r>
            <a:r>
              <a:rPr lang="en-US" sz="900" dirty="0"/>
              <a:t>O </a:t>
            </a:r>
            <a:r>
              <a:rPr lang="en-US" sz="900" dirty="0" err="1"/>
              <a:t>Leïla</a:t>
            </a:r>
            <a:r>
              <a:rPr lang="en-US" sz="900" dirty="0"/>
              <a:t>，</a:t>
            </a:r>
            <a:r>
              <a:rPr lang="zh-CN" altLang="en-US" sz="900" dirty="0"/>
              <a:t>容光焕发的美丽！</a:t>
            </a:r>
            <a:r>
              <a:rPr lang="en-US" altLang="zh-CN" sz="900" dirty="0"/>
              <a:t>/</a:t>
            </a:r>
            <a:r>
              <a:rPr lang="zh-CN" altLang="en-US" sz="900" dirty="0"/>
              <a:t>原谅一颗被激怒的心的热情！</a:t>
            </a:r>
            <a:endParaRPr lang="en-US" altLang="zh-CN" sz="900" dirty="0"/>
          </a:p>
          <a:p>
            <a:pPr algn="just"/>
            <a:endParaRPr lang="en-US" sz="900" dirty="0"/>
          </a:p>
          <a:p>
            <a:pPr algn="just"/>
            <a:r>
              <a:rPr lang="zh-CN" altLang="en-US" sz="900" dirty="0"/>
              <a:t>双性恋者非常了解烦躁的心，如今也非常公开地使用明确的术语。 但在 </a:t>
            </a:r>
            <a:r>
              <a:rPr lang="en-US" altLang="zh-CN" sz="900" dirty="0"/>
              <a:t>1863 </a:t>
            </a:r>
            <a:r>
              <a:rPr lang="zh-CN" altLang="en-US" sz="900" dirty="0"/>
              <a:t>年，性取向的术语远未被发明，看似天真无邪的男性友谊描述仍然可能明显具有色情内涵。 </a:t>
            </a:r>
            <a:r>
              <a:rPr lang="en-US" sz="900" dirty="0" err="1"/>
              <a:t>Zurga</a:t>
            </a:r>
            <a:r>
              <a:rPr lang="en-US" sz="900" dirty="0"/>
              <a:t> </a:t>
            </a:r>
            <a:r>
              <a:rPr lang="zh-CN" altLang="en-US" sz="900" dirty="0"/>
              <a:t>向 </a:t>
            </a:r>
            <a:r>
              <a:rPr lang="en-US" sz="900" dirty="0" err="1"/>
              <a:t>Leïla</a:t>
            </a:r>
            <a:r>
              <a:rPr lang="en-US" sz="900" dirty="0"/>
              <a:t> </a:t>
            </a:r>
            <a:r>
              <a:rPr lang="zh-CN" altLang="en-US" sz="900" dirty="0"/>
              <a:t>宣告爱意，紧接着是“</a:t>
            </a:r>
            <a:r>
              <a:rPr lang="en-US" sz="900" dirty="0"/>
              <a:t>Son crime </a:t>
            </a:r>
            <a:r>
              <a:rPr lang="en-US" sz="900" dirty="0" err="1"/>
              <a:t>est</a:t>
            </a:r>
            <a:r>
              <a:rPr lang="en-US" sz="900" dirty="0"/>
              <a:t> d'être </a:t>
            </a:r>
            <a:r>
              <a:rPr lang="en-US" sz="900" dirty="0" err="1"/>
              <a:t>aimé</a:t>
            </a:r>
            <a:r>
              <a:rPr lang="en-US" sz="900" dirty="0"/>
              <a:t> </a:t>
            </a:r>
            <a:r>
              <a:rPr lang="en-US" sz="900" dirty="0" err="1"/>
              <a:t>quand</a:t>
            </a:r>
            <a:r>
              <a:rPr lang="en-US" sz="900" dirty="0"/>
              <a:t> je ne le suis pas”。</a:t>
            </a:r>
            <a:r>
              <a:rPr lang="zh-CN" altLang="en-US" sz="900" dirty="0"/>
              <a:t>尽管他与 </a:t>
            </a:r>
            <a:r>
              <a:rPr lang="en-US" sz="900" dirty="0" err="1"/>
              <a:t>Leïla</a:t>
            </a:r>
            <a:r>
              <a:rPr lang="en-US" sz="900" dirty="0"/>
              <a:t> </a:t>
            </a:r>
            <a:r>
              <a:rPr lang="zh-CN" altLang="en-US" sz="900" dirty="0"/>
              <a:t>有恋情。 出于对 </a:t>
            </a:r>
            <a:r>
              <a:rPr lang="en-US" sz="900" dirty="0"/>
              <a:t>Nadir </a:t>
            </a:r>
            <a:r>
              <a:rPr lang="zh-CN" altLang="en-US" sz="900" dirty="0"/>
              <a:t>的爱，</a:t>
            </a:r>
            <a:r>
              <a:rPr lang="en-US" sz="900" dirty="0" err="1"/>
              <a:t>Zurga</a:t>
            </a:r>
            <a:r>
              <a:rPr lang="en-US" sz="900" dirty="0"/>
              <a:t> </a:t>
            </a:r>
            <a:r>
              <a:rPr lang="zh-CN" altLang="en-US" sz="900" dirty="0"/>
              <a:t>喜欢上了他并向 </a:t>
            </a:r>
            <a:r>
              <a:rPr lang="en-US" sz="900" dirty="0" err="1"/>
              <a:t>Leïla</a:t>
            </a:r>
            <a:r>
              <a:rPr lang="en-US" sz="900" dirty="0"/>
              <a:t> </a:t>
            </a:r>
            <a:r>
              <a:rPr lang="zh-CN" altLang="en-US" sz="900" dirty="0"/>
              <a:t>表白了他的爱。 以这种方式阅读，比才的 </a:t>
            </a:r>
            <a:r>
              <a:rPr lang="en-US" sz="900" dirty="0" err="1"/>
              <a:t>Perlenfischer</a:t>
            </a:r>
            <a:r>
              <a:rPr lang="en-US" sz="900" dirty="0"/>
              <a:t> </a:t>
            </a:r>
            <a:r>
              <a:rPr lang="zh-CN" altLang="en-US" sz="900" dirty="0"/>
              <a:t>也可以被理解为一种乌托邦式的假设，希望双性恋在相互的爱中快乐地生活</a:t>
            </a:r>
            <a:r>
              <a:rPr lang="en-US" altLang="zh-CN" sz="900" dirty="0"/>
              <a:t>——</a:t>
            </a:r>
            <a:r>
              <a:rPr lang="zh-CN" altLang="en-US" sz="900" dirty="0"/>
              <a:t>当然只是 </a:t>
            </a:r>
            <a:r>
              <a:rPr lang="en-US" sz="900" dirty="0" err="1"/>
              <a:t>avant</a:t>
            </a:r>
            <a:r>
              <a:rPr lang="en-US" sz="900" dirty="0"/>
              <a:t> la </a:t>
            </a:r>
            <a:r>
              <a:rPr lang="en-US" sz="900" dirty="0" err="1"/>
              <a:t>lettre</a:t>
            </a:r>
            <a:endParaRPr lang="en-US" sz="900" dirty="0"/>
          </a:p>
        </p:txBody>
      </p:sp>
    </p:spTree>
    <p:extLst>
      <p:ext uri="{BB962C8B-B14F-4D97-AF65-F5344CB8AC3E}">
        <p14:creationId xmlns:p14="http://schemas.microsoft.com/office/powerpoint/2010/main" val="3647172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Person, Gruppe enthält.&#10;&#10;Automatisch generierte Beschreibung">
            <a:extLst>
              <a:ext uri="{FF2B5EF4-FFF2-40B4-BE49-F238E27FC236}">
                <a16:creationId xmlns:a16="http://schemas.microsoft.com/office/drawing/2014/main" id="{9F0B8592-DC82-D7CB-D914-D668CD36EB09}"/>
              </a:ext>
            </a:extLst>
          </p:cNvPr>
          <p:cNvPicPr>
            <a:picLocks noChangeAspect="1"/>
          </p:cNvPicPr>
          <p:nvPr/>
        </p:nvPicPr>
        <p:blipFill rotWithShape="1">
          <a:blip r:embed="rId2">
            <a:extLst>
              <a:ext uri="{28A0092B-C50C-407E-A947-70E740481C1C}">
                <a14:useLocalDpi xmlns:a14="http://schemas.microsoft.com/office/drawing/2010/main" val="0"/>
              </a:ext>
            </a:extLst>
          </a:blip>
          <a:srcRect l="13849" r="19466" b="-1"/>
          <a:stretch/>
        </p:blipFill>
        <p:spPr>
          <a:xfrm>
            <a:off x="158395" y="173518"/>
            <a:ext cx="6340162" cy="6512761"/>
          </a:xfrm>
          <a:prstGeom prst="rect">
            <a:avLst/>
          </a:prstGeom>
        </p:spPr>
      </p:pic>
      <p:pic>
        <p:nvPicPr>
          <p:cNvPr id="2" name="Grafik 1" descr="Ein Bild, das Person, Gruppe, darstellend, Personen enthält.&#10;&#10;Automatisch generierte Beschreibung">
            <a:extLst>
              <a:ext uri="{FF2B5EF4-FFF2-40B4-BE49-F238E27FC236}">
                <a16:creationId xmlns:a16="http://schemas.microsoft.com/office/drawing/2014/main" id="{DAA90A62-8032-6243-2530-4E8B894DD33E}"/>
              </a:ext>
            </a:extLst>
          </p:cNvPr>
          <p:cNvPicPr>
            <a:picLocks noChangeAspect="1"/>
          </p:cNvPicPr>
          <p:nvPr/>
        </p:nvPicPr>
        <p:blipFill rotWithShape="1">
          <a:blip r:embed="rId3">
            <a:extLst>
              <a:ext uri="{28A0092B-C50C-407E-A947-70E740481C1C}">
                <a14:useLocalDpi xmlns:a14="http://schemas.microsoft.com/office/drawing/2010/main" val="0"/>
              </a:ext>
            </a:extLst>
          </a:blip>
          <a:srcRect l="18468" r="16719" b="1"/>
          <a:stretch/>
        </p:blipFill>
        <p:spPr>
          <a:xfrm>
            <a:off x="6650811" y="169917"/>
            <a:ext cx="3093711" cy="6516362"/>
          </a:xfrm>
          <a:prstGeom prst="rect">
            <a:avLst/>
          </a:prstGeom>
        </p:spPr>
      </p:pic>
    </p:spTree>
    <p:extLst>
      <p:ext uri="{BB962C8B-B14F-4D97-AF65-F5344CB8AC3E}">
        <p14:creationId xmlns:p14="http://schemas.microsoft.com/office/powerpoint/2010/main" val="602892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descr="Ein Bild, das Text enthält.&#10;&#10;Automatisch generierte Beschreibung">
            <a:extLst>
              <a:ext uri="{FF2B5EF4-FFF2-40B4-BE49-F238E27FC236}">
                <a16:creationId xmlns:a16="http://schemas.microsoft.com/office/drawing/2014/main" id="{0FD9CA44-A972-F87E-1D88-02214EC51A1C}"/>
              </a:ext>
            </a:extLst>
          </p:cNvPr>
          <p:cNvPicPr>
            <a:picLocks noChangeAspect="1"/>
          </p:cNvPicPr>
          <p:nvPr/>
        </p:nvPicPr>
        <p:blipFill rotWithShape="1">
          <a:blip r:embed="rId2">
            <a:extLst>
              <a:ext uri="{28A0092B-C50C-407E-A947-70E740481C1C}">
                <a14:useLocalDpi xmlns:a14="http://schemas.microsoft.com/office/drawing/2010/main" val="0"/>
              </a:ext>
            </a:extLst>
          </a:blip>
          <a:srcRect t="8031" r="1" b="1"/>
          <a:stretch/>
        </p:blipFill>
        <p:spPr>
          <a:xfrm>
            <a:off x="261406" y="557189"/>
            <a:ext cx="4605806" cy="574361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C604DA8-A386-F81B-1335-423EADA0B146}"/>
              </a:ext>
            </a:extLst>
          </p:cNvPr>
          <p:cNvPicPr>
            <a:picLocks noChangeAspect="1"/>
          </p:cNvPicPr>
          <p:nvPr/>
        </p:nvPicPr>
        <p:blipFill rotWithShape="1">
          <a:blip r:embed="rId3">
            <a:extLst>
              <a:ext uri="{28A0092B-C50C-407E-A947-70E740481C1C}">
                <a14:useLocalDpi xmlns:a14="http://schemas.microsoft.com/office/drawing/2010/main" val="0"/>
              </a:ext>
            </a:extLst>
          </a:blip>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4264507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6"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Waffe enthält.&#10;&#10;Automatisch generierte Beschreibung">
            <a:extLst>
              <a:ext uri="{FF2B5EF4-FFF2-40B4-BE49-F238E27FC236}">
                <a16:creationId xmlns:a16="http://schemas.microsoft.com/office/drawing/2014/main" id="{5D4FD0B1-2C4A-227E-9E32-862DDC415EE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56" r="-1" b="-1"/>
          <a:stretch/>
        </p:blipFill>
        <p:spPr>
          <a:xfrm>
            <a:off x="20" y="10"/>
            <a:ext cx="9905980" cy="6857990"/>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789236" y="2711395"/>
            <a:ext cx="3343276" cy="34655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effectLst/>
              </a:rPr>
              <a:t>￼</a:t>
            </a:r>
            <a:endParaRPr lang="en-US"/>
          </a:p>
        </p:txBody>
      </p:sp>
      <p:pic>
        <p:nvPicPr>
          <p:cNvPr id="5" name="Grafik 4" descr="Ein Bild, das Transport, mehrere enthält.&#10;&#10;Automatisch generierte Beschreibung">
            <a:extLst>
              <a:ext uri="{FF2B5EF4-FFF2-40B4-BE49-F238E27FC236}">
                <a16:creationId xmlns:a16="http://schemas.microsoft.com/office/drawing/2014/main" id="{BC0AD129-960A-67CD-ECFE-09ACCEC2AFF9}"/>
              </a:ext>
            </a:extLst>
          </p:cNvPr>
          <p:cNvPicPr>
            <a:picLocks noChangeAspect="1"/>
          </p:cNvPicPr>
          <p:nvPr/>
        </p:nvPicPr>
        <p:blipFill rotWithShape="1">
          <a:blip r:embed="rId3">
            <a:extLst>
              <a:ext uri="{28A0092B-C50C-407E-A947-70E740481C1C}">
                <a14:useLocalDpi xmlns:a14="http://schemas.microsoft.com/office/drawing/2010/main" val="0"/>
              </a:ext>
            </a:extLst>
          </a:blip>
          <a:srcRect l="15691" r="18640" b="-2"/>
          <a:stretch/>
        </p:blipFill>
        <p:spPr>
          <a:xfrm>
            <a:off x="6868032" y="3681463"/>
            <a:ext cx="3045195"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1" name="Grafik 10" descr="Ein Bild, das Boden, schmutzig enthält.&#10;&#10;Automatisch generierte Beschreibung">
            <a:extLst>
              <a:ext uri="{FF2B5EF4-FFF2-40B4-BE49-F238E27FC236}">
                <a16:creationId xmlns:a16="http://schemas.microsoft.com/office/drawing/2014/main" id="{FBEE8303-F4C5-64C6-83D3-7B95D934EB9E}"/>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r="21052" b="-1"/>
          <a:stretch/>
        </p:blipFill>
        <p:spPr>
          <a:xfrm>
            <a:off x="4386103" y="2457970"/>
            <a:ext cx="2809923"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Grafik 6" descr="Ein Bild, das Boden, Person enthält.&#10;&#10;Automatisch generierte Beschreibung">
            <a:extLst>
              <a:ext uri="{FF2B5EF4-FFF2-40B4-BE49-F238E27FC236}">
                <a16:creationId xmlns:a16="http://schemas.microsoft.com/office/drawing/2014/main" id="{82875A5D-7348-AEBD-FFD0-14E03912FE54}"/>
              </a:ext>
            </a:extLst>
          </p:cNvPr>
          <p:cNvPicPr>
            <a:picLocks noChangeAspect="1"/>
          </p:cNvPicPr>
          <p:nvPr/>
        </p:nvPicPr>
        <p:blipFill rotWithShape="1">
          <a:blip r:embed="rId5">
            <a:extLst>
              <a:ext uri="{28A0092B-C50C-407E-A947-70E740481C1C}">
                <a14:useLocalDpi xmlns:a14="http://schemas.microsoft.com/office/drawing/2010/main" val="0"/>
              </a:ext>
            </a:extLst>
          </a:blip>
          <a:srcRect l="27273" r="651"/>
          <a:stretch/>
        </p:blipFill>
        <p:spPr>
          <a:xfrm>
            <a:off x="6192082" y="-3"/>
            <a:ext cx="3721149"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66348271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6" y="643468"/>
            <a:ext cx="88603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enthält.&#10;&#10;Automatisch generierte Beschreibung">
            <a:extLst>
              <a:ext uri="{FF2B5EF4-FFF2-40B4-BE49-F238E27FC236}">
                <a16:creationId xmlns:a16="http://schemas.microsoft.com/office/drawing/2014/main" id="{8D1AAA2D-8A79-1389-2104-CA865A439D8D}"/>
              </a:ext>
            </a:extLst>
          </p:cNvPr>
          <p:cNvPicPr>
            <a:picLocks noChangeAspect="1"/>
          </p:cNvPicPr>
          <p:nvPr/>
        </p:nvPicPr>
        <p:blipFill>
          <a:blip r:embed="rId2"/>
          <a:stretch>
            <a:fillRect/>
          </a:stretch>
        </p:blipFill>
        <p:spPr>
          <a:xfrm>
            <a:off x="2650597" y="1123527"/>
            <a:ext cx="4604800" cy="4604800"/>
          </a:xfrm>
          <a:prstGeom prst="rect">
            <a:avLst/>
          </a:prstGeom>
        </p:spPr>
      </p:pic>
      <p:sp>
        <p:nvSpPr>
          <p:cNvPr id="11" name="Textfeld 10">
            <a:extLst>
              <a:ext uri="{FF2B5EF4-FFF2-40B4-BE49-F238E27FC236}">
                <a16:creationId xmlns:a16="http://schemas.microsoft.com/office/drawing/2014/main" id="{C9F4ED01-C940-5FFB-7427-0373CD253963}"/>
              </a:ext>
            </a:extLst>
          </p:cNvPr>
          <p:cNvSpPr txBox="1"/>
          <p:nvPr/>
        </p:nvSpPr>
        <p:spPr>
          <a:xfrm>
            <a:off x="2224725" y="5660579"/>
            <a:ext cx="5902963" cy="307777"/>
          </a:xfrm>
          <a:prstGeom prst="rect">
            <a:avLst/>
          </a:prstGeom>
          <a:noFill/>
        </p:spPr>
        <p:txBody>
          <a:bodyPr wrap="square">
            <a:spAutoFit/>
          </a:bodyPr>
          <a:lstStyle/>
          <a:p>
            <a:r>
              <a:rPr lang="en-US" sz="1400" dirty="0" err="1"/>
              <a:t>我想用我的一生来治疗疯狂的人的机密忏悔，疯狂的人是最真诚的人</a:t>
            </a:r>
            <a:r>
              <a:rPr lang="en-US" sz="1400" dirty="0"/>
              <a:t>。</a:t>
            </a:r>
          </a:p>
        </p:txBody>
      </p:sp>
    </p:spTree>
    <p:extLst>
      <p:ext uri="{BB962C8B-B14F-4D97-AF65-F5344CB8AC3E}">
        <p14:creationId xmlns:p14="http://schemas.microsoft.com/office/powerpoint/2010/main" val="3778583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7E6CA3F-2B90-37E0-DB88-342435E23D71}"/>
              </a:ext>
            </a:extLst>
          </p:cNvPr>
          <p:cNvPicPr>
            <a:picLocks noChangeAspect="1"/>
          </p:cNvPicPr>
          <p:nvPr/>
        </p:nvPicPr>
        <p:blipFill>
          <a:blip r:embed="rId2"/>
          <a:stretch>
            <a:fillRect/>
          </a:stretch>
        </p:blipFill>
        <p:spPr>
          <a:xfrm>
            <a:off x="0" y="6369"/>
            <a:ext cx="2514600" cy="1219200"/>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2757811" y="75836"/>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632311"/>
          </a:xfrm>
          <a:prstGeom prst="rect">
            <a:avLst/>
          </a:prstGeom>
          <a:noFill/>
        </p:spPr>
        <p:txBody>
          <a:bodyPr wrap="square">
            <a:spAutoFit/>
          </a:bodyPr>
          <a:lstStyle/>
          <a:p>
            <a:r>
              <a:rPr lang="en-US" sz="1000" dirty="0" err="1"/>
              <a:t>歇斯底里症</a:t>
            </a:r>
            <a:endParaRPr lang="en-US" sz="1000" dirty="0"/>
          </a:p>
          <a:p>
            <a:endParaRPr lang="en-US" sz="1000" dirty="0"/>
          </a:p>
          <a:p>
            <a:r>
              <a:rPr lang="zh-CN" altLang="en-US" sz="1000" dirty="0"/>
              <a:t>在朱塞佩</a:t>
            </a:r>
            <a:r>
              <a:rPr lang="en-US" altLang="zh-CN" sz="1000" dirty="0"/>
              <a:t>·</a:t>
            </a:r>
            <a:r>
              <a:rPr lang="zh-CN" altLang="en-US" sz="1000" dirty="0"/>
              <a:t>威尔第 </a:t>
            </a:r>
            <a:r>
              <a:rPr lang="en-US" altLang="zh-CN" sz="1000" dirty="0"/>
              <a:t>(Giuseppe Verdi) </a:t>
            </a:r>
            <a:r>
              <a:rPr lang="zh-CN" altLang="en-US" sz="1000" dirty="0"/>
              <a:t>的</a:t>
            </a:r>
            <a:r>
              <a:rPr lang="en-US" altLang="zh-CN" sz="1000" dirty="0"/>
              <a:t>《</a:t>
            </a:r>
            <a:r>
              <a:rPr lang="zh-CN" altLang="en-US" sz="1000" dirty="0"/>
              <a:t>游吟诗人</a:t>
            </a:r>
            <a:r>
              <a:rPr lang="en-US" altLang="zh-CN" sz="1000" dirty="0"/>
              <a:t>》(Il </a:t>
            </a:r>
            <a:r>
              <a:rPr lang="en-US" altLang="zh-CN" sz="1000" dirty="0" err="1"/>
              <a:t>trovatore</a:t>
            </a:r>
            <a:r>
              <a:rPr lang="en-US" altLang="zh-CN" sz="1000" dirty="0"/>
              <a:t>) </a:t>
            </a:r>
            <a:r>
              <a:rPr lang="zh-CN" altLang="en-US" sz="1000" dirty="0"/>
              <a:t>首演的那一年，一位后来成为现代神经学奠基人的年轻医生在巴黎索邦大学获得了博士学位：让</a:t>
            </a:r>
            <a:r>
              <a:rPr lang="en-US" altLang="zh-CN" sz="1000" dirty="0"/>
              <a:t>-</a:t>
            </a:r>
            <a:r>
              <a:rPr lang="zh-CN" altLang="en-US" sz="1000" dirty="0"/>
              <a:t>马丁</a:t>
            </a:r>
            <a:r>
              <a:rPr lang="en-US" altLang="zh-CN" sz="1000" dirty="0"/>
              <a:t>·</a:t>
            </a:r>
            <a:r>
              <a:rPr lang="zh-CN" altLang="en-US" sz="1000" dirty="0"/>
              <a:t>夏可 </a:t>
            </a:r>
            <a:r>
              <a:rPr lang="en-US" altLang="zh-CN" sz="1000" dirty="0"/>
              <a:t>(Jean-Martin Charcot)</a:t>
            </a:r>
            <a:r>
              <a:rPr lang="zh-CN" altLang="en-US" sz="1000" dirty="0"/>
              <a:t>。 在浪漫主义阴暗热情的准备下，当时的人们愿意承认人类灵魂中可能存在封闭自我知识的深渊。 但是没有科学意义上的心理学。 夏可首次描述了数十种神经疾病； 但他对歇斯底里特别感兴趣。 他在 </a:t>
            </a:r>
            <a:r>
              <a:rPr lang="en-US" altLang="zh-CN" sz="1000" dirty="0" err="1"/>
              <a:t>Hôpital</a:t>
            </a:r>
            <a:r>
              <a:rPr lang="en-US" altLang="zh-CN" sz="1000" dirty="0"/>
              <a:t> de la </a:t>
            </a:r>
            <a:r>
              <a:rPr lang="en-US" altLang="zh-CN" sz="1000" dirty="0" err="1"/>
              <a:t>Salpêtrière</a:t>
            </a:r>
            <a:r>
              <a:rPr lang="en-US" altLang="zh-CN" sz="1000" dirty="0"/>
              <a:t> </a:t>
            </a:r>
            <a:r>
              <a:rPr lang="zh-CN" altLang="en-US" sz="1000" dirty="0"/>
              <a:t>的病人成排地陷入僵硬的抽搐、失神和其他奇怪的状态。 </a:t>
            </a:r>
            <a:r>
              <a:rPr lang="en-US" altLang="zh-CN" sz="1000" dirty="0"/>
              <a:t>Charcot </a:t>
            </a:r>
            <a:r>
              <a:rPr lang="zh-CN" altLang="en-US" sz="1000" dirty="0"/>
              <a:t>公开治疗她，用磁力、电流和催眠。 由于性功能障碍是导致这些症状的原因，因此患者在腹部的特定压力点受到刺激。 小说家佩尔</a:t>
            </a:r>
            <a:r>
              <a:rPr lang="en-US" altLang="zh-CN" sz="1000" dirty="0"/>
              <a:t>·</a:t>
            </a:r>
            <a:r>
              <a:rPr lang="zh-CN" altLang="en-US" sz="1000" dirty="0"/>
              <a:t>奥洛夫</a:t>
            </a:r>
            <a:r>
              <a:rPr lang="en-US" altLang="zh-CN" sz="1000" dirty="0"/>
              <a:t>·</a:t>
            </a:r>
            <a:r>
              <a:rPr lang="zh-CN" altLang="en-US" sz="1000" dirty="0"/>
              <a:t>恩奎斯特 </a:t>
            </a:r>
            <a:r>
              <a:rPr lang="en-US" altLang="zh-CN" sz="1000" dirty="0"/>
              <a:t>(Per </a:t>
            </a:r>
            <a:r>
              <a:rPr lang="en-US" altLang="zh-CN" sz="1000" dirty="0" err="1"/>
              <a:t>Olov</a:t>
            </a:r>
            <a:r>
              <a:rPr lang="en-US" altLang="zh-CN" sz="1000" dirty="0"/>
              <a:t> </a:t>
            </a:r>
            <a:r>
              <a:rPr lang="en-US" altLang="zh-CN" sz="1000" dirty="0" err="1"/>
              <a:t>Enquist</a:t>
            </a:r>
            <a:r>
              <a:rPr lang="en-US" altLang="zh-CN" sz="1000" dirty="0"/>
              <a:t>) </a:t>
            </a:r>
            <a:r>
              <a:rPr lang="zh-CN" altLang="en-US" sz="1000" dirty="0"/>
              <a:t>写道，“歇斯底里让夏科着迷”，“因为在那里他可以找到混乱与秩序的混合体，这吸引了他作为启蒙者。” 他说，有一种歇斯底里的特定系统，一种密码，如果被破译，可以为生命的意义提供线索：这种混乱与秩序的混合几乎具有音乐形式，是行板、快板和柔板的组合</a:t>
            </a:r>
            <a:r>
              <a:rPr lang="en-US" altLang="zh-CN" sz="1000" dirty="0"/>
              <a:t>.«</a:t>
            </a:r>
          </a:p>
          <a:p>
            <a:endParaRPr lang="en-US" sz="1000" dirty="0"/>
          </a:p>
          <a:p>
            <a:r>
              <a:rPr lang="zh-CN" altLang="en-US" sz="1000" dirty="0"/>
              <a:t>事实上，拘谨的 </a:t>
            </a:r>
            <a:r>
              <a:rPr lang="en-US" altLang="zh-CN" sz="1000" dirty="0"/>
              <a:t>19 </a:t>
            </a:r>
            <a:r>
              <a:rPr lang="zh-CN" altLang="en-US" sz="1000" dirty="0"/>
              <a:t>世纪晚期也成为性歇斯底里的时代</a:t>
            </a:r>
            <a:r>
              <a:rPr lang="en-US" altLang="zh-CN" sz="1000" dirty="0"/>
              <a:t>——</a:t>
            </a:r>
            <a:r>
              <a:rPr lang="zh-CN" altLang="en-US" sz="1000" dirty="0"/>
              <a:t>而音乐是其首选的表达方式。 一条稳步上升的兴奋曲线从维也纳交响乐团的经典小节，通过贝多芬、柏辽兹或李斯特等作曲家，到特里斯坦或莎乐美的歇斯底里的过度。 当时的艺术革命似乎只发生在意大利。 人们喜欢歌剧和优美的歌声，不相信创新者的想法。 但这位脚踏实地的农民之子威尔第也在寻找新的方式来表达他那个时代对生活日益紧张的态度。 与同时代的瓦格纳不同，他并没有在打破常规中找到解决办法，而是在其极致夸张中找到了解决办法。 当德国人寻求神话和哲学的保护时，威尔第却毫无保护地向生活的荒谬投降。 “他内心的一切都渴望惊呼、呐喊、简短！”弗朗茨</a:t>
            </a:r>
            <a:r>
              <a:rPr lang="en-US" altLang="zh-CN" sz="1000" dirty="0"/>
              <a:t>·</a:t>
            </a:r>
            <a:r>
              <a:rPr lang="zh-CN" altLang="en-US" sz="1000" dirty="0"/>
              <a:t>维尔费尔在他著名的威尔第小说中推测道。 </a:t>
            </a:r>
            <a:r>
              <a:rPr lang="en-US" altLang="zh-CN" sz="1000" dirty="0"/>
              <a:t>»</a:t>
            </a:r>
            <a:r>
              <a:rPr lang="zh-CN" altLang="en-US" sz="1000" dirty="0"/>
              <a:t>如果可能的话，他会创作歌剧，其文本只能是欢呼、欢呼、叹息、痛苦和复仇的呼喊。 为什么句子是由许多单词组成的，当它们被音乐承载时，没人能理解。</a:t>
            </a:r>
            <a:endParaRPr lang="en-GB" altLang="zh-CN" sz="1000" dirty="0"/>
          </a:p>
          <a:p>
            <a:endParaRPr lang="en-GB" sz="1000" dirty="0"/>
          </a:p>
          <a:p>
            <a:r>
              <a:rPr lang="zh-CN" altLang="en-US" sz="1000" dirty="0"/>
              <a:t>这位作曲家凭借他的歌剧</a:t>
            </a:r>
            <a:r>
              <a:rPr lang="en-US" altLang="zh-CN" sz="1000" dirty="0"/>
              <a:t>《</a:t>
            </a:r>
            <a:r>
              <a:rPr lang="zh-CN" altLang="en-US" sz="1000" dirty="0"/>
              <a:t>游吟诗人</a:t>
            </a:r>
            <a:r>
              <a:rPr lang="en-US" altLang="zh-CN" sz="1000" dirty="0"/>
              <a:t>》</a:t>
            </a:r>
            <a:r>
              <a:rPr lang="zh-CN" altLang="en-US" sz="1000" dirty="0"/>
              <a:t>在这方面达到了一个高峰。 关于一个吉普赛女人不小心烧了自己的孩子而不是她死敌的孩子的混乱故事具有几乎无法超越的荒谬品质，使得所有解释都在一开始就消失了。 没有角色发展，没有情节连续性，没有最微弱的可信度。 威尔第不再是初学者，而是一位将近 </a:t>
            </a:r>
            <a:r>
              <a:rPr lang="en-US" altLang="zh-CN" sz="1000" dirty="0"/>
              <a:t>40 </a:t>
            </a:r>
            <a:r>
              <a:rPr lang="zh-CN" altLang="en-US" sz="1000" dirty="0"/>
              <a:t>岁的经验丰富的作曲家，他已经将世界文学改编成诸如</a:t>
            </a:r>
            <a:r>
              <a:rPr lang="en-US" altLang="zh-CN" sz="1000" dirty="0"/>
              <a:t>《</a:t>
            </a:r>
            <a:r>
              <a:rPr lang="zh-CN" altLang="en-US" sz="1000" dirty="0"/>
              <a:t>麦克白</a:t>
            </a:r>
            <a:r>
              <a:rPr lang="en-US" altLang="zh-CN" sz="1000" dirty="0"/>
              <a:t>》</a:t>
            </a:r>
            <a:r>
              <a:rPr lang="zh-CN" altLang="en-US" sz="1000" dirty="0"/>
              <a:t>或</a:t>
            </a:r>
            <a:r>
              <a:rPr lang="en-US" altLang="zh-CN" sz="1000" dirty="0"/>
              <a:t>《</a:t>
            </a:r>
            <a:r>
              <a:rPr lang="zh-CN" altLang="en-US" sz="1000" dirty="0"/>
              <a:t>路易莎米勒</a:t>
            </a:r>
            <a:r>
              <a:rPr lang="en-US" altLang="zh-CN" sz="1000" dirty="0"/>
              <a:t>》</a:t>
            </a:r>
            <a:r>
              <a:rPr lang="zh-CN" altLang="en-US" sz="1000" dirty="0"/>
              <a:t>等作品。 所以你必须做出非常有意识的决定。 事实上，我们从写给他的剧本作家卡马拉诺的一封信中得知，他想要西班牙原著的“新奇奇异”，而不是一种有教养的标准戏剧。 威尔第一直在寻找能够在音乐上激发他灵感的极端戏剧效果</a:t>
            </a:r>
            <a:r>
              <a:rPr lang="en-US" altLang="zh-CN" sz="1000" dirty="0"/>
              <a:t>——</a:t>
            </a:r>
            <a:r>
              <a:rPr lang="zh-CN" altLang="en-US" sz="1000" dirty="0"/>
              <a:t>并将他最受欢迎的作品转变为超现实主义的前卫作品。</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721509" y="148471"/>
            <a:ext cx="4953784" cy="6709529"/>
          </a:xfrm>
          <a:prstGeom prst="rect">
            <a:avLst/>
          </a:prstGeom>
          <a:noFill/>
        </p:spPr>
        <p:txBody>
          <a:bodyPr wrap="square">
            <a:spAutoFit/>
          </a:bodyPr>
          <a:lstStyle/>
          <a:p>
            <a:r>
              <a:rPr lang="en-US" sz="1000" dirty="0">
                <a:latin typeface="DengXian (Textkörper)"/>
              </a:rPr>
              <a:t>哥特式浪漫主义的原型形象出现在“游吟诗人”中，几乎没有上下文：幽灵、吉普赛人、骑士、误入歧途的孩子、焚烧女巫、修女、决斗、地牢、毒药和匕首。 </a:t>
            </a:r>
            <a:r>
              <a:rPr lang="en-US" sz="1000" dirty="0" err="1">
                <a:latin typeface="DengXian (Textkörper)"/>
              </a:rPr>
              <a:t>威尔第用歌剧式的陈词滥调将游戏推向理性放弃的地步，纯粹的情感逻辑统治不再容忍弯路</a:t>
            </a:r>
            <a:r>
              <a:rPr lang="en-US" sz="1000" dirty="0">
                <a:latin typeface="DengXian (Textkörper)"/>
              </a:rPr>
              <a:t>。 </a:t>
            </a:r>
            <a:r>
              <a:rPr lang="en-US" sz="1000" dirty="0" err="1">
                <a:latin typeface="DengXian (Textkörper)"/>
              </a:rPr>
              <a:t>正如马克斯·恩斯特</a:t>
            </a:r>
            <a:r>
              <a:rPr lang="en-US" sz="1000" dirty="0">
                <a:latin typeface="DengXian (Textkörper)"/>
              </a:rPr>
              <a:t> (Max Ernst) </a:t>
            </a:r>
            <a:r>
              <a:rPr lang="en-US" sz="1000" dirty="0" err="1">
                <a:latin typeface="DengXian (Textkörper)"/>
              </a:rPr>
              <a:t>或雷内·马格利特</a:t>
            </a:r>
            <a:r>
              <a:rPr lang="en-US" sz="1000" dirty="0">
                <a:latin typeface="DengXian (Textkörper)"/>
              </a:rPr>
              <a:t> (René Magritte) 的一幅画，事物不再相互反应，而只是碰撞：“美是缝纫机和手术台上的雨伞的偶然相遇。”冒泡的旋律发明也不知道逐渐发展，但从一个高潮到下一个高潮，气喘吁吁； </a:t>
            </a:r>
            <a:r>
              <a:rPr lang="en-US" sz="1000" dirty="0" err="1">
                <a:latin typeface="DengXian (Textkörper)"/>
              </a:rPr>
              <a:t>奇怪的停顿和重音撕裂了几乎所有狂热的旋律弧线</a:t>
            </a:r>
            <a:r>
              <a:rPr lang="en-US" sz="1000" dirty="0">
                <a:latin typeface="DengXian (Textkörper)"/>
              </a:rPr>
              <a:t>。 </a:t>
            </a:r>
            <a:r>
              <a:rPr lang="en-US" sz="1000" dirty="0" err="1">
                <a:latin typeface="DengXian (Textkörper)"/>
              </a:rPr>
              <a:t>它是一种过度换气的组合形式，在结局中达到歇斯底里的高潮</a:t>
            </a:r>
            <a:r>
              <a:rPr lang="en-US" sz="1000" dirty="0">
                <a:latin typeface="DengXian (Textkörper)"/>
              </a:rPr>
              <a:t>。 “</a:t>
            </a:r>
            <a:r>
              <a:rPr lang="en-US" sz="1000" dirty="0" err="1">
                <a:latin typeface="DengXian (Textkörper)"/>
              </a:rPr>
              <a:t>所有的本能，纯粹的动物</a:t>
            </a:r>
            <a:r>
              <a:rPr lang="en-US" sz="1000" dirty="0">
                <a:latin typeface="DengXian (Textkörper)"/>
              </a:rPr>
              <a:t>。 </a:t>
            </a:r>
            <a:r>
              <a:rPr lang="en-US" sz="1000" dirty="0" err="1">
                <a:latin typeface="DengXian (Textkörper)"/>
              </a:rPr>
              <a:t>德国作曲家阿诺德·门德尔松</a:t>
            </a:r>
            <a:r>
              <a:rPr lang="en-US" sz="1000" dirty="0">
                <a:latin typeface="DengXian (Textkörper)"/>
              </a:rPr>
              <a:t> (Arnold Mendelssohn) </a:t>
            </a:r>
            <a:r>
              <a:rPr lang="en-US" sz="1000" dirty="0" err="1">
                <a:latin typeface="DengXian (Textkörper)"/>
              </a:rPr>
              <a:t>说，兴奋本身就是一种乐趣，看到自己处在如此有趣的境地中的乐趣</a:t>
            </a:r>
            <a:r>
              <a:rPr lang="en-US" sz="1000" dirty="0">
                <a:latin typeface="DengXian (Textkörper)"/>
              </a:rPr>
              <a:t>«</a:t>
            </a:r>
          </a:p>
          <a:p>
            <a:endParaRPr lang="en-US" sz="1000" dirty="0">
              <a:latin typeface="DengXian (Textkörper)"/>
            </a:endParaRPr>
          </a:p>
          <a:p>
            <a:r>
              <a:rPr lang="zh-CN" altLang="en-US" sz="1000" dirty="0">
                <a:latin typeface="DengXian (Textkörper)"/>
              </a:rPr>
              <a:t>但是“游吟诗人”不想成为经典戏剧，既不是现实主义戏剧也不是心理戏剧。 它也与历史事件无关。 威尔第似乎关心的是完全不同的东西：欲望的无情逻辑，爱、依赖、性和死亡。 关于“它”</a:t>
            </a:r>
            <a:r>
              <a:rPr lang="en-US" altLang="zh-CN" sz="1000" dirty="0">
                <a:latin typeface="DengXian (Textkörper)"/>
              </a:rPr>
              <a:t>——</a:t>
            </a:r>
            <a:r>
              <a:rPr lang="zh-CN" altLang="en-US" sz="1000" dirty="0">
                <a:latin typeface="DengXian (Textkörper)"/>
              </a:rPr>
              <a:t>套用让</a:t>
            </a:r>
            <a:r>
              <a:rPr lang="en-US" altLang="zh-CN" sz="1000" dirty="0">
                <a:latin typeface="DengXian (Textkörper)"/>
              </a:rPr>
              <a:t>-</a:t>
            </a:r>
            <a:r>
              <a:rPr lang="zh-CN" altLang="en-US" sz="1000" dirty="0">
                <a:latin typeface="DengXian (Textkörper)"/>
              </a:rPr>
              <a:t>马丁</a:t>
            </a:r>
            <a:r>
              <a:rPr lang="en-US" altLang="zh-CN" sz="1000" dirty="0">
                <a:latin typeface="DengXian (Textkörper)"/>
              </a:rPr>
              <a:t>·</a:t>
            </a:r>
            <a:r>
              <a:rPr lang="zh-CN" altLang="en-US" sz="1000" dirty="0">
                <a:latin typeface="DengXian (Textkörper)"/>
              </a:rPr>
              <a:t>夏可 </a:t>
            </a:r>
            <a:r>
              <a:rPr lang="en-US" altLang="zh-CN" sz="1000" dirty="0">
                <a:latin typeface="DengXian (Textkörper)"/>
              </a:rPr>
              <a:t>(Jean-Martin Charcot) </a:t>
            </a:r>
            <a:r>
              <a:rPr lang="zh-CN" altLang="en-US" sz="1000" dirty="0">
                <a:latin typeface="DengXian (Textkörper)"/>
              </a:rPr>
              <a:t>最著名的学生西格蒙德</a:t>
            </a:r>
            <a:r>
              <a:rPr lang="en-US" altLang="zh-CN" sz="1000" dirty="0">
                <a:latin typeface="DengXian (Textkörper)"/>
              </a:rPr>
              <a:t>·</a:t>
            </a:r>
            <a:r>
              <a:rPr lang="zh-CN" altLang="en-US" sz="1000" dirty="0">
                <a:latin typeface="DengXian (Textkörper)"/>
              </a:rPr>
              <a:t>弗洛伊德 </a:t>
            </a:r>
            <a:r>
              <a:rPr lang="en-US" altLang="zh-CN" sz="1000" dirty="0">
                <a:latin typeface="DengXian (Textkörper)"/>
              </a:rPr>
              <a:t>(Sigmund Freud) </a:t>
            </a:r>
            <a:r>
              <a:rPr lang="zh-CN" altLang="en-US" sz="1000" dirty="0">
                <a:latin typeface="DengXian (Textkörper)"/>
              </a:rPr>
              <a:t>的话。 就像在一场狂热的梦中，激情和怪诞的场景接踵而至，深切悲伤的卡瓦蒂纳和跳跃的卡巴莱。 这种梦的逻辑首先体现在吉普赛人 </a:t>
            </a:r>
            <a:r>
              <a:rPr lang="en-US" altLang="zh-CN" sz="1000" dirty="0">
                <a:latin typeface="DengXian (Textkörper)"/>
              </a:rPr>
              <a:t>Azucena </a:t>
            </a:r>
            <a:r>
              <a:rPr lang="zh-CN" altLang="en-US" sz="1000" dirty="0">
                <a:latin typeface="DengXian (Textkörper)"/>
              </a:rPr>
              <a:t>的形象中，她像一个被催眠的歇斯底里症患者一样在场景中徘徊，穿过 </a:t>
            </a:r>
            <a:r>
              <a:rPr lang="en-US" altLang="zh-CN" sz="1000" dirty="0">
                <a:latin typeface="DengXian (Textkörper)"/>
              </a:rPr>
              <a:t>Charcot </a:t>
            </a:r>
            <a:r>
              <a:rPr lang="zh-CN" altLang="en-US" sz="1000" dirty="0">
                <a:latin typeface="DengXian (Textkörper)"/>
              </a:rPr>
              <a:t>的医院。 事实上，</a:t>
            </a:r>
            <a:r>
              <a:rPr lang="en-US" altLang="zh-CN" sz="1000" dirty="0">
                <a:latin typeface="DengXian (Textkörper)"/>
              </a:rPr>
              <a:t>Azucena </a:t>
            </a:r>
            <a:r>
              <a:rPr lang="zh-CN" altLang="en-US" sz="1000" dirty="0">
                <a:latin typeface="DengXian (Textkörper)"/>
              </a:rPr>
              <a:t>是威尔第最喜欢的秘密主角，他甚至想以他的名字命名整部歌剧。 整个情节的创伤原则在她身上得到了体现。 对于 </a:t>
            </a:r>
            <a:r>
              <a:rPr lang="en-US" altLang="zh-CN" sz="1000" dirty="0">
                <a:latin typeface="DengXian (Textkörper)"/>
              </a:rPr>
              <a:t>Azucena </a:t>
            </a:r>
            <a:r>
              <a:rPr lang="zh-CN" altLang="en-US" sz="1000" dirty="0">
                <a:latin typeface="DengXian (Textkörper)"/>
              </a:rPr>
              <a:t>来说，时间不再前进，而是陷入了未解决的永恒回归中。 这同样适用于 </a:t>
            </a:r>
            <a:r>
              <a:rPr lang="en-US" altLang="zh-CN" sz="1000" dirty="0">
                <a:latin typeface="DengXian (Textkörper)"/>
              </a:rPr>
              <a:t>Leonora</a:t>
            </a:r>
            <a:r>
              <a:rPr lang="zh-CN" altLang="en-US" sz="1000" dirty="0">
                <a:latin typeface="DengXian (Textkörper)"/>
              </a:rPr>
              <a:t>、</a:t>
            </a:r>
            <a:r>
              <a:rPr lang="en-US" altLang="zh-CN" sz="1000" dirty="0" err="1">
                <a:latin typeface="DengXian (Textkörper)"/>
              </a:rPr>
              <a:t>Manrico</a:t>
            </a:r>
            <a:r>
              <a:rPr lang="en-US" altLang="zh-CN" sz="1000" dirty="0">
                <a:latin typeface="DengXian (Textkörper)"/>
              </a:rPr>
              <a:t> </a:t>
            </a:r>
            <a:r>
              <a:rPr lang="zh-CN" altLang="en-US" sz="1000" dirty="0">
                <a:latin typeface="DengXian (Textkörper)"/>
              </a:rPr>
              <a:t>和 </a:t>
            </a:r>
            <a:r>
              <a:rPr lang="en-US" altLang="zh-CN" sz="1000" dirty="0">
                <a:latin typeface="DengXian (Textkörper)"/>
              </a:rPr>
              <a:t>Count Luna</a:t>
            </a:r>
            <a:r>
              <a:rPr lang="zh-CN" altLang="en-US" sz="1000" dirty="0">
                <a:latin typeface="DengXian (Textkörper)"/>
              </a:rPr>
              <a:t>。 卢娜一次又一次被他的爱人拒绝。 </a:t>
            </a:r>
            <a:r>
              <a:rPr lang="en-US" altLang="zh-CN" sz="1000" dirty="0">
                <a:latin typeface="DengXian (Textkörper)"/>
              </a:rPr>
              <a:t>»Di </a:t>
            </a:r>
            <a:r>
              <a:rPr lang="en-US" altLang="zh-CN" sz="1000" dirty="0" err="1">
                <a:latin typeface="DengXian (Textkörper)"/>
              </a:rPr>
              <a:t>ragione</a:t>
            </a:r>
            <a:r>
              <a:rPr lang="en-US" altLang="zh-CN" sz="1000" dirty="0">
                <a:latin typeface="DengXian (Textkörper)"/>
              </a:rPr>
              <a:t> </a:t>
            </a:r>
            <a:r>
              <a:rPr lang="en-US" altLang="zh-CN" sz="1000" dirty="0" err="1">
                <a:latin typeface="DengXian (Textkörper)"/>
              </a:rPr>
              <a:t>ogni</a:t>
            </a:r>
            <a:r>
              <a:rPr lang="en-US" altLang="zh-CN" sz="1000" dirty="0">
                <a:latin typeface="DengXian (Textkörper)"/>
              </a:rPr>
              <a:t> </a:t>
            </a:r>
            <a:r>
              <a:rPr lang="en-US" altLang="zh-CN" sz="1000" dirty="0" err="1">
                <a:latin typeface="DengXian (Textkörper)"/>
              </a:rPr>
              <a:t>lume</a:t>
            </a:r>
            <a:r>
              <a:rPr lang="en-US" altLang="zh-CN" sz="1000" dirty="0">
                <a:latin typeface="DengXian (Textkörper)"/>
              </a:rPr>
              <a:t> </a:t>
            </a:r>
            <a:r>
              <a:rPr lang="en-US" altLang="zh-CN" sz="1000" dirty="0" err="1">
                <a:latin typeface="DengXian (Textkörper)"/>
              </a:rPr>
              <a:t>perdei</a:t>
            </a:r>
            <a:r>
              <a:rPr lang="zh-CN" altLang="en-US" sz="1000" dirty="0">
                <a:latin typeface="DengXian (Textkörper)"/>
              </a:rPr>
              <a:t>！</a:t>
            </a:r>
            <a:r>
              <a:rPr lang="en-US" altLang="zh-CN" sz="1000" dirty="0">
                <a:latin typeface="DengXian (Textkörper)"/>
              </a:rPr>
              <a:t>« – </a:t>
            </a:r>
            <a:r>
              <a:rPr lang="zh-CN" altLang="en-US" sz="1000" dirty="0">
                <a:latin typeface="DengXian (Textkörper)"/>
              </a:rPr>
              <a:t>他失去了“理性之光”，卢纳伯爵在歌剧中间惊呼道，“用无限愤怒的手势和声音”。 毫不奇怪，如果不成为非自愿的模仿，这样的事情就不能现实地甚至批判地上演。 如果不是因为威尔第迷人的华尔兹和 </a:t>
            </a:r>
            <a:r>
              <a:rPr lang="en-US" altLang="zh-CN" sz="1000" dirty="0">
                <a:latin typeface="DengXian (Textkörper)"/>
              </a:rPr>
              <a:t>strettas </a:t>
            </a:r>
            <a:r>
              <a:rPr lang="zh-CN" altLang="en-US" sz="1000" dirty="0">
                <a:latin typeface="DengXian (Textkörper)"/>
              </a:rPr>
              <a:t>的说服力，以及他声线的耀眼光芒，这首曲子早就因为无法上演而从档案中消失了。 但威尔第的 </a:t>
            </a:r>
            <a:r>
              <a:rPr lang="en-US" altLang="zh-CN" sz="1000" dirty="0">
                <a:latin typeface="DengXian (Textkörper)"/>
              </a:rPr>
              <a:t>»</a:t>
            </a:r>
            <a:r>
              <a:rPr lang="en-US" altLang="zh-CN" sz="1000" dirty="0" err="1">
                <a:latin typeface="DengXian (Textkörper)"/>
              </a:rPr>
              <a:t>dramma</a:t>
            </a:r>
            <a:r>
              <a:rPr lang="en-US" altLang="zh-CN" sz="1000" dirty="0">
                <a:latin typeface="DengXian (Textkörper)"/>
              </a:rPr>
              <a:t> </a:t>
            </a:r>
            <a:r>
              <a:rPr lang="en-US" altLang="zh-CN" sz="1000" dirty="0" err="1">
                <a:latin typeface="DengXian (Textkörper)"/>
              </a:rPr>
              <a:t>lirico</a:t>
            </a:r>
            <a:r>
              <a:rPr lang="en-US" altLang="zh-CN" sz="1000" dirty="0">
                <a:latin typeface="DengXian (Textkörper)"/>
              </a:rPr>
              <a:t>« </a:t>
            </a:r>
            <a:r>
              <a:rPr lang="zh-CN" altLang="en-US" sz="1000" dirty="0">
                <a:latin typeface="DengXian (Textkörper)"/>
              </a:rPr>
              <a:t>几十年来一直作为歌剧魅影萦绕在剧目中。 它提醒我们，戏剧中有一个幽灵般的真相，与我们日常生活的真相不符，因此需要象征性地阅读。 这就是这个诗意怪物的机会和热情的信息。 安德烈</a:t>
            </a:r>
            <a:r>
              <a:rPr lang="en-US" altLang="zh-CN" sz="1000" dirty="0">
                <a:latin typeface="DengXian (Textkörper)"/>
              </a:rPr>
              <a:t>·</a:t>
            </a:r>
            <a:r>
              <a:rPr lang="zh-CN" altLang="en-US" sz="1000" dirty="0">
                <a:latin typeface="DengXian (Textkörper)"/>
              </a:rPr>
              <a:t>布勒东 </a:t>
            </a:r>
            <a:r>
              <a:rPr lang="en-US" altLang="zh-CN" sz="1000" dirty="0">
                <a:latin typeface="DengXian (Textkörper)"/>
              </a:rPr>
              <a:t>(André Breton)</a:t>
            </a:r>
            <a:r>
              <a:rPr lang="zh-CN" altLang="en-US" sz="1000" dirty="0">
                <a:latin typeface="DengXian (Textkörper)"/>
              </a:rPr>
              <a:t>：“比较两个尽可能远离的对象，或者以任何方式将它们放在一起，直截了当、引人注目，仍然是诗歌的最高抱负。”</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对于年轻的威尔第这个必须全心全意为演出季和剧团写作的歌剧作曲家来说，“艺术”这个词（他一生都讨厌这个虚伪的发音）缺乏被选中的浪漫主义、阁楼的理想主义、使命感，站在人之上，这种纸一样的感觉，注定要成为她的苦难。 艺术在人们的生活态度中占有一席之地，因为它满足了更高的欲望。 他自己融入了这个他必须服务的结构，与最强大时代的画家没有什么不同，他们绘画也不是为了解决光线或形式的问题，而是因为虔诚的人需要绘画来满足眼睛和心灵的需要。 威尔第为人们写作，而不是为不安的头脑写作，而是为挤满意大利剧院的特定人群写作这绝不是新事物，但它往往仍然毫无根据：威尔第的歌剧是浪漫的，即反对古典的，也就是反对古董的</a:t>
            </a:r>
            <a:r>
              <a:rPr lang="en-US" altLang="zh-CN" sz="1000" dirty="0">
                <a:latin typeface="DengXian (Textkörper)"/>
              </a:rPr>
              <a:t>-</a:t>
            </a:r>
            <a:r>
              <a:rPr lang="zh-CN" altLang="en-US" sz="1000" dirty="0">
                <a:latin typeface="DengXian (Textkörper)"/>
              </a:rPr>
              <a:t>形式如此之多，面料、材质她也改编自经典和古董。 她的浪漫主义是许多人的悲哀，而且常常动摇，严格意义上的古典主义：没有风格。 它在席勒那里没有真正的诗意对应物，也可能在任何意大利诗人中都没有，但在德国的弗莱赫尔</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艾兴多夫那里。 这里和那里一样，新的美是从诗意和音乐层次、风格元素和神话形象的字面混杂和叠加中获得的； 从今天的角度来看，威尔第甚至接近波普艺术，而波普艺术本身只是追求其作为浪漫主义末代后裔的向往本性。</a:t>
            </a:r>
            <a:endParaRPr lang="en-US" sz="1000" dirty="0">
              <a:latin typeface="DengXian (Textkörper)"/>
            </a:endParaRPr>
          </a:p>
        </p:txBody>
      </p:sp>
    </p:spTree>
    <p:extLst>
      <p:ext uri="{BB962C8B-B14F-4D97-AF65-F5344CB8AC3E}">
        <p14:creationId xmlns:p14="http://schemas.microsoft.com/office/powerpoint/2010/main" val="3565423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6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5864"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1523"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7A2B0852-8CDD-D8E7-F0E9-D2DEBF34FAE8}"/>
              </a:ext>
            </a:extLst>
          </p:cNvPr>
          <p:cNvSpPr txBox="1"/>
          <p:nvPr/>
        </p:nvSpPr>
        <p:spPr>
          <a:xfrm>
            <a:off x="387155" y="909141"/>
            <a:ext cx="4637397" cy="4155713"/>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altLang="zh-CN" sz="1200" dirty="0"/>
              <a:t>»Troubadour« </a:t>
            </a:r>
            <a:r>
              <a:rPr lang="zh-CN" altLang="en-US" sz="1200" dirty="0"/>
              <a:t>是喜剧式的歌剧吗？ 这在音乐上意味着什么？ 漫画的一个常见定义是“序列艺术”。 一个情节被分解成单独的图像，每个图像都描述了一个简洁的情况</a:t>
            </a:r>
            <a:r>
              <a:rPr lang="en-US" altLang="zh-CN" sz="1200" dirty="0"/>
              <a:t>——</a:t>
            </a:r>
            <a:r>
              <a:rPr lang="zh-CN" altLang="en-US" sz="1200" dirty="0"/>
              <a:t>有或没有文本的帮助。 这不是可以应用于行吟诗人的定义吗？ 让我们用剧中的第一幕来试一下。 在</a:t>
            </a:r>
            <a:r>
              <a:rPr lang="en-US" altLang="zh-CN" sz="1200" dirty="0"/>
              <a:t>E</a:t>
            </a:r>
            <a:r>
              <a:rPr lang="zh-CN" altLang="en-US" sz="1200" dirty="0"/>
              <a:t>大调的第一首前奏曲中，军营的形象已经被枪声和军事信号所描绘。 随着 </a:t>
            </a:r>
            <a:r>
              <a:rPr lang="en-US" altLang="zh-CN" sz="1200" dirty="0"/>
              <a:t>»</a:t>
            </a:r>
            <a:r>
              <a:rPr lang="en-US" altLang="zh-CN" sz="1200" dirty="0" err="1"/>
              <a:t>All'erta</a:t>
            </a:r>
            <a:r>
              <a:rPr lang="en-US" altLang="zh-CN" sz="1200" dirty="0"/>
              <a:t> – </a:t>
            </a:r>
            <a:r>
              <a:rPr lang="zh-CN" altLang="en-US" sz="1200" dirty="0"/>
              <a:t>小心！</a:t>
            </a:r>
            <a:r>
              <a:rPr lang="en-US" altLang="zh-CN" sz="1200" dirty="0"/>
              <a:t>« </a:t>
            </a:r>
            <a:r>
              <a:rPr lang="zh-CN" altLang="en-US" sz="1200" dirty="0"/>
              <a:t>我们跳入史诗般的叙事情境。 当费兰多开始报道老卢纳伯爵时，一首咏叹调听起来最初还带有沉思的童话色彩。 切：女巫突然闯入田园； 音乐由大调变为小调。 节奏加快，新的旋律穿插着气喘吁吁的停顿，强调几乎不遵循句法或发音； </a:t>
            </a:r>
            <a:r>
              <a:rPr lang="en-US" altLang="zh-CN" sz="1200" dirty="0" err="1"/>
              <a:t>melodia</a:t>
            </a:r>
            <a:r>
              <a:rPr lang="en-US" altLang="zh-CN" sz="1200" dirty="0"/>
              <a:t> </a:t>
            </a:r>
            <a:r>
              <a:rPr lang="en-US" altLang="zh-CN" sz="1200" dirty="0" err="1"/>
              <a:t>spezzata</a:t>
            </a:r>
            <a:r>
              <a:rPr lang="en-US" altLang="zh-CN" sz="1200" dirty="0"/>
              <a:t>——</a:t>
            </a:r>
            <a:r>
              <a:rPr lang="zh-CN" altLang="en-US" sz="1200" dirty="0"/>
              <a:t>可以说是“破碎的”旋律。 此外，威尔第的“管弦吉他”：</a:t>
            </a:r>
            <a:r>
              <a:rPr lang="en-US" altLang="zh-CN" sz="1200" dirty="0"/>
              <a:t>hum-ta-ta</a:t>
            </a:r>
            <a:r>
              <a:rPr lang="zh-CN" altLang="en-US" sz="1200" dirty="0"/>
              <a:t>，</a:t>
            </a:r>
            <a:r>
              <a:rPr lang="en-US" altLang="zh-CN" sz="1200" dirty="0"/>
              <a:t>hum ta-ta⟩……</a:t>
            </a:r>
            <a:r>
              <a:rPr lang="zh-CN" altLang="en-US" sz="1200" dirty="0"/>
              <a:t>士兵们焦急的问题被反击了。 最后又是宣叙调，但有了新的主题</a:t>
            </a:r>
            <a:r>
              <a:rPr lang="en-US" altLang="zh-CN" sz="1200" dirty="0"/>
              <a:t>——</a:t>
            </a:r>
            <a:r>
              <a:rPr lang="zh-CN" altLang="en-US" sz="1200" dirty="0"/>
              <a:t>每个主题都足够简洁，足以构成一整首咏叹调。 然后是战士们以极快的速度合唱，描述着闹鬼的女巫。 这里又出现了这些奇怪的独立于文本的措辞，它们在不断的重复中几乎有一种疯狂的感觉。 再切，钟声竟敲十二点。 战士们随着他们歌曲的管弦乐版本尖叫并散去。</a:t>
            </a:r>
            <a:endParaRPr lang="en-US" altLang="zh-CN" sz="1200" dirty="0"/>
          </a:p>
          <a:p>
            <a:pPr indent="-228600" defTabSz="914400">
              <a:lnSpc>
                <a:spcPct val="90000"/>
              </a:lnSpc>
              <a:spcAft>
                <a:spcPts val="600"/>
              </a:spcAft>
              <a:buFont typeface="Arial" panose="020B0604020202020204" pitchFamily="34" charset="0"/>
              <a:buChar char="•"/>
            </a:pPr>
            <a:endParaRPr lang="en-US" sz="1200" dirty="0"/>
          </a:p>
          <a:p>
            <a:pPr indent="-228600" defTabSz="914400">
              <a:lnSpc>
                <a:spcPct val="90000"/>
              </a:lnSpc>
              <a:spcAft>
                <a:spcPts val="600"/>
              </a:spcAft>
              <a:buFont typeface="Arial" panose="020B0604020202020204" pitchFamily="34" charset="0"/>
              <a:buChar char="•"/>
            </a:pPr>
            <a:r>
              <a:rPr lang="zh-CN" altLang="en-US" sz="1200" dirty="0"/>
              <a:t>这一幕有发展吗？ 不，因为一切都只是报告。 然而，有很多主题：粗略地数一数，至少有十种不同的旋律相继出现。 连接它们的是一个顺序逻辑：切割、对比、增加、剧变。 一切都被夸大了，讽刺了。 彼得</a:t>
            </a:r>
            <a:r>
              <a:rPr lang="en-US" altLang="zh-CN" sz="1200" dirty="0"/>
              <a:t>·</a:t>
            </a:r>
            <a:r>
              <a:rPr lang="zh-CN" altLang="en-US" sz="1200" dirty="0"/>
              <a:t>罗斯写道：“反复引起惊奇的游吟诗人的决定性特征可能是，由于其结构，它从情境而不是人物开始，将画面置于行动之前，而不是连续的情节线程，提供了一个千变万化的图像序列。</a:t>
            </a:r>
            <a:r>
              <a:rPr lang="en-US" altLang="zh-CN" sz="1200" dirty="0"/>
              <a:t>« </a:t>
            </a:r>
            <a:r>
              <a:rPr lang="zh-CN" altLang="en-US" sz="1200" dirty="0"/>
              <a:t>威尔第从一幅画跳到另一幅画，还使用了各种音乐引语，如信号、吉普赛歌曲或圣歌。 他并列地工作，即不处理，而是在令人眼花缭乱的对比中展开他的想法。 通过这种方式，他形成了一种几乎是实验性的形式，完全致力于人声及其表达。 把歌剧当成喜剧？ 威尔第至少创作了一些适合现代感知事物方式的东西，其特点是在最多样化的内容之间跳跃。 较早的戏剧理论将这种理想称为“</a:t>
            </a:r>
            <a:r>
              <a:rPr lang="en-US" altLang="zh-CN" sz="1200" dirty="0" err="1"/>
              <a:t>Varietas</a:t>
            </a:r>
            <a:r>
              <a:rPr lang="en-US" altLang="zh-CN" sz="1200" dirty="0"/>
              <a:t>”</a:t>
            </a:r>
            <a:r>
              <a:rPr lang="zh-CN" altLang="en-US" sz="1200" dirty="0"/>
              <a:t>，即与地点、时间和动作的经典统一形成对比的多样性。 我们，与阿斯特里克斯和唐纳德一起长大，将被允许在游吟诗人的许多欣喜若狂的 </a:t>
            </a:r>
            <a:r>
              <a:rPr lang="en-US" altLang="zh-CN" sz="1200" dirty="0" err="1"/>
              <a:t>ahhs</a:t>
            </a:r>
            <a:r>
              <a:rPr lang="en-US" altLang="zh-CN" sz="1200" dirty="0"/>
              <a:t> </a:t>
            </a:r>
            <a:r>
              <a:rPr lang="zh-CN" altLang="en-US" sz="1200" dirty="0"/>
              <a:t>中听到我们时代的遥远回声</a:t>
            </a:r>
            <a:endParaRPr lang="en-US" sz="1200" dirty="0"/>
          </a:p>
        </p:txBody>
      </p:sp>
      <p:pic>
        <p:nvPicPr>
          <p:cNvPr id="10" name="Grafik 9">
            <a:extLst>
              <a:ext uri="{FF2B5EF4-FFF2-40B4-BE49-F238E27FC236}">
                <a16:creationId xmlns:a16="http://schemas.microsoft.com/office/drawing/2014/main" id="{2CF4F5C7-8E7C-F996-2047-13EB5C36B7FC}"/>
              </a:ext>
            </a:extLst>
          </p:cNvPr>
          <p:cNvPicPr>
            <a:picLocks noChangeAspect="1"/>
          </p:cNvPicPr>
          <p:nvPr/>
        </p:nvPicPr>
        <p:blipFill>
          <a:blip r:embed="rId2"/>
          <a:stretch>
            <a:fillRect/>
          </a:stretch>
        </p:blipFill>
        <p:spPr>
          <a:xfrm>
            <a:off x="6291915" y="779821"/>
            <a:ext cx="3352677" cy="895265"/>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7688162" y="2426124"/>
            <a:ext cx="1395943" cy="1811442"/>
          </a:xfrm>
          <a:prstGeom prst="rect">
            <a:avLst/>
          </a:prstGeom>
        </p:spPr>
      </p:pic>
      <p:pic>
        <p:nvPicPr>
          <p:cNvPr id="12" name="Grafik 11">
            <a:extLst>
              <a:ext uri="{FF2B5EF4-FFF2-40B4-BE49-F238E27FC236}">
                <a16:creationId xmlns:a16="http://schemas.microsoft.com/office/drawing/2014/main" id="{CDF6DA3F-BB7F-BDC5-2821-6801A303BD79}"/>
              </a:ext>
            </a:extLst>
          </p:cNvPr>
          <p:cNvPicPr>
            <a:picLocks noChangeAspect="1"/>
          </p:cNvPicPr>
          <p:nvPr/>
        </p:nvPicPr>
        <p:blipFill>
          <a:blip r:embed="rId4"/>
          <a:stretch>
            <a:fillRect/>
          </a:stretch>
        </p:blipFill>
        <p:spPr>
          <a:xfrm>
            <a:off x="7888023" y="4559299"/>
            <a:ext cx="1630822" cy="1797050"/>
          </a:xfrm>
          <a:prstGeom prst="rect">
            <a:avLst/>
          </a:prstGeom>
        </p:spPr>
      </p:pic>
    </p:spTree>
    <p:extLst>
      <p:ext uri="{BB962C8B-B14F-4D97-AF65-F5344CB8AC3E}">
        <p14:creationId xmlns:p14="http://schemas.microsoft.com/office/powerpoint/2010/main" val="1898656669"/>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2">
            <a:extLst>
              <a:ext uri="{28A0092B-C50C-407E-A947-70E740481C1C}">
                <a14:useLocalDpi xmlns:a14="http://schemas.microsoft.com/office/drawing/2010/main" val="0"/>
              </a:ext>
            </a:extLst>
          </a:blip>
          <a:srcRect l="6345" r="16594" b="2"/>
          <a:stretch/>
        </p:blipFill>
        <p:spPr>
          <a:xfrm>
            <a:off x="3852641" y="6368"/>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478423"/>
          </a:xfrm>
          <a:prstGeom prst="rect">
            <a:avLst/>
          </a:prstGeom>
          <a:noFill/>
        </p:spPr>
        <p:txBody>
          <a:bodyPr wrap="square">
            <a:spAutoFit/>
          </a:bodyPr>
          <a:lstStyle/>
          <a:p>
            <a:r>
              <a:rPr lang="zh-CN" altLang="en-US" sz="1000" dirty="0"/>
              <a:t>大约在 </a:t>
            </a:r>
            <a:r>
              <a:rPr lang="en-US" altLang="zh-CN" sz="1000" dirty="0"/>
              <a:t>20 </a:t>
            </a:r>
            <a:r>
              <a:rPr lang="zh-CN" altLang="en-US" sz="1000" dirty="0"/>
              <a:t>世纪 </a:t>
            </a:r>
            <a:r>
              <a:rPr lang="en-US" altLang="zh-CN" sz="1000" dirty="0"/>
              <a:t>30 </a:t>
            </a:r>
            <a:r>
              <a:rPr lang="zh-CN" altLang="en-US" sz="1000" dirty="0"/>
              <a:t>年代中期，意大利出现了一种剧本习俗，认为它纯粹是肤浅的，迄今为止很少受到关注。 可能是卡马拉诺本人效仿维克多</a:t>
            </a:r>
            <a:r>
              <a:rPr lang="en-US" altLang="zh-CN" sz="1000" dirty="0"/>
              <a:t>·</a:t>
            </a:r>
            <a:r>
              <a:rPr lang="zh-CN" altLang="en-US" sz="1000" dirty="0"/>
              <a:t>雨果等浪漫主义剧作家，开始给歌剧的每一幕赋予朗朗上口的标题，然后通常称它们为“</a:t>
            </a:r>
            <a:r>
              <a:rPr lang="en-US" altLang="zh-CN" sz="1000" dirty="0" err="1"/>
              <a:t>parte</a:t>
            </a:r>
            <a:r>
              <a:rPr lang="en-US" altLang="zh-CN" sz="1000" dirty="0"/>
              <a:t>”</a:t>
            </a:r>
            <a:r>
              <a:rPr lang="zh-CN" altLang="en-US" sz="1000" dirty="0"/>
              <a:t>，而不再是“</a:t>
            </a:r>
            <a:r>
              <a:rPr lang="en-US" altLang="zh-CN" sz="1000" dirty="0" err="1"/>
              <a:t>atto</a:t>
            </a:r>
            <a:r>
              <a:rPr lang="en-US" altLang="zh-CN" sz="1000" dirty="0"/>
              <a:t>”</a:t>
            </a:r>
            <a:r>
              <a:rPr lang="zh-CN" altLang="en-US" sz="1000" dirty="0"/>
              <a:t>。 “</a:t>
            </a:r>
            <a:r>
              <a:rPr lang="en-US" altLang="zh-CN" sz="1000" dirty="0"/>
              <a:t>Lucia di Lammermoor”</a:t>
            </a:r>
            <a:r>
              <a:rPr lang="zh-CN" altLang="en-US" sz="1000" dirty="0"/>
              <a:t>和“</a:t>
            </a:r>
            <a:r>
              <a:rPr lang="en-US" altLang="zh-CN" sz="1000" dirty="0"/>
              <a:t>Belisario”</a:t>
            </a:r>
            <a:r>
              <a:rPr lang="zh-CN" altLang="en-US" sz="1000" dirty="0"/>
              <a:t>是这种方法的早期例子，在他后来的作品中并没有始终如一地使用。 </a:t>
            </a:r>
            <a:r>
              <a:rPr lang="en-US" altLang="zh-CN" sz="1000" dirty="0" err="1"/>
              <a:t>Cammarano</a:t>
            </a:r>
            <a:r>
              <a:rPr lang="en-US" altLang="zh-CN" sz="1000" dirty="0"/>
              <a:t> </a:t>
            </a:r>
            <a:r>
              <a:rPr lang="zh-CN" altLang="en-US" sz="1000" dirty="0"/>
              <a:t>为 </a:t>
            </a:r>
            <a:r>
              <a:rPr lang="en-US" altLang="zh-CN" sz="1000" dirty="0"/>
              <a:t>Verdi </a:t>
            </a:r>
            <a:r>
              <a:rPr lang="zh-CN" altLang="en-US" sz="1000" dirty="0"/>
              <a:t>写的所有四篇文章都继续遵循相同的原则，而 </a:t>
            </a:r>
            <a:r>
              <a:rPr lang="en-US" altLang="zh-CN" sz="1000" dirty="0" err="1"/>
              <a:t>Temistocle</a:t>
            </a:r>
            <a:r>
              <a:rPr lang="en-US" altLang="zh-CN" sz="1000" dirty="0"/>
              <a:t> Solera </a:t>
            </a:r>
            <a:r>
              <a:rPr lang="zh-CN" altLang="en-US" sz="1000" dirty="0"/>
              <a:t>在 </a:t>
            </a:r>
            <a:r>
              <a:rPr lang="en-US" altLang="zh-CN" sz="1000" dirty="0"/>
              <a:t>»Na </a:t>
            </a:r>
            <a:r>
              <a:rPr lang="en-US" altLang="zh-CN" sz="1000" dirty="0" err="1"/>
              <a:t>bucco</a:t>
            </a:r>
            <a:r>
              <a:rPr lang="en-US" altLang="zh-CN" sz="1000" dirty="0"/>
              <a:t>« </a:t>
            </a:r>
            <a:r>
              <a:rPr lang="zh-CN" altLang="en-US" sz="1000" dirty="0"/>
              <a:t>和 </a:t>
            </a:r>
            <a:r>
              <a:rPr lang="en-US" altLang="zh-CN" sz="1000" dirty="0"/>
              <a:t>»I Lombardi« </a:t>
            </a:r>
            <a:r>
              <a:rPr lang="zh-CN" altLang="en-US" sz="1000" dirty="0"/>
              <a:t>中也以同样的方式进行。 至于 </a:t>
            </a:r>
            <a:r>
              <a:rPr lang="en-US" altLang="zh-CN" sz="1000" dirty="0"/>
              <a:t>»Troubadour«</a:t>
            </a:r>
            <a:r>
              <a:rPr lang="zh-CN" altLang="en-US" sz="1000" dirty="0"/>
              <a:t>，它分为四幕，标题如下：</a:t>
            </a:r>
            <a:r>
              <a:rPr lang="en-US" altLang="zh-CN" sz="1000" dirty="0"/>
              <a:t>Il duello</a:t>
            </a:r>
            <a:r>
              <a:rPr lang="zh-CN" altLang="en-US" sz="1000" dirty="0"/>
              <a:t>（决斗）</a:t>
            </a:r>
            <a:r>
              <a:rPr lang="en-US" altLang="zh-CN" sz="1000" dirty="0"/>
              <a:t>- La gitana</a:t>
            </a:r>
            <a:r>
              <a:rPr lang="zh-CN" altLang="en-US" sz="1000" dirty="0"/>
              <a:t>（吉普赛女人）</a:t>
            </a:r>
            <a:r>
              <a:rPr lang="en-US" altLang="zh-CN" sz="1000" dirty="0"/>
              <a:t>- Il </a:t>
            </a:r>
            <a:r>
              <a:rPr lang="en-US" altLang="zh-CN" sz="1000" dirty="0" err="1"/>
              <a:t>figlio</a:t>
            </a:r>
            <a:r>
              <a:rPr lang="en-US" altLang="zh-CN" sz="1000" dirty="0"/>
              <a:t> </a:t>
            </a:r>
            <a:r>
              <a:rPr lang="en-US" altLang="zh-CN" sz="1000" dirty="0" err="1"/>
              <a:t>della</a:t>
            </a:r>
            <a:r>
              <a:rPr lang="en-US" altLang="zh-CN" sz="1000" dirty="0"/>
              <a:t> </a:t>
            </a:r>
            <a:r>
              <a:rPr lang="en-US" altLang="zh-CN" sz="1000" dirty="0" err="1"/>
              <a:t>zingara</a:t>
            </a:r>
            <a:r>
              <a:rPr lang="zh-CN" altLang="en-US" sz="1000" dirty="0"/>
              <a:t>（吉普赛女人的儿子）</a:t>
            </a:r>
            <a:r>
              <a:rPr lang="en-US" altLang="zh-CN" sz="1000" dirty="0"/>
              <a:t>- Il </a:t>
            </a:r>
            <a:r>
              <a:rPr lang="en-US" altLang="zh-CN" sz="1000" dirty="0" err="1"/>
              <a:t>supplizio</a:t>
            </a:r>
            <a:r>
              <a:rPr lang="zh-CN" altLang="en-US" sz="1000" dirty="0"/>
              <a:t>（处决） </a:t>
            </a:r>
            <a:r>
              <a:rPr lang="en-US" altLang="zh-CN" sz="1000" dirty="0"/>
              <a:t>. </a:t>
            </a:r>
            <a:r>
              <a:rPr lang="zh-CN" altLang="en-US" sz="1000" dirty="0"/>
              <a:t>这些名称取自加西亚</a:t>
            </a:r>
            <a:r>
              <a:rPr lang="en-US" altLang="zh-CN" sz="1000" dirty="0"/>
              <a:t>·</a:t>
            </a:r>
            <a:r>
              <a:rPr lang="zh-CN" altLang="en-US" sz="1000" dirty="0"/>
              <a:t>古铁雷斯 </a:t>
            </a:r>
            <a:r>
              <a:rPr lang="en-US" altLang="zh-CN" sz="1000" dirty="0"/>
              <a:t>(García Gutiérrez) </a:t>
            </a:r>
            <a:r>
              <a:rPr lang="zh-CN" altLang="en-US" sz="1000" dirty="0"/>
              <a:t>的戏剧，他典型地将他的“</a:t>
            </a:r>
            <a:r>
              <a:rPr lang="en-US" altLang="zh-CN" sz="1000" dirty="0" err="1"/>
              <a:t>Trovador</a:t>
            </a:r>
            <a:r>
              <a:rPr lang="en-US" altLang="zh-CN" sz="1000" dirty="0"/>
              <a:t>”</a:t>
            </a:r>
            <a:r>
              <a:rPr lang="zh-CN" altLang="en-US" sz="1000" dirty="0"/>
              <a:t>分为五个“</a:t>
            </a:r>
            <a:r>
              <a:rPr lang="en-US" altLang="zh-CN" sz="1000" dirty="0"/>
              <a:t>jornadas”</a:t>
            </a:r>
            <a:r>
              <a:rPr lang="zh-CN" altLang="en-US" sz="1000" dirty="0"/>
              <a:t>而不是“</a:t>
            </a:r>
            <a:r>
              <a:rPr lang="en-US" altLang="zh-CN" sz="1000" dirty="0" err="1"/>
              <a:t>actos</a:t>
            </a:r>
            <a:r>
              <a:rPr lang="en-US" altLang="zh-CN" sz="1000" dirty="0"/>
              <a:t>”</a:t>
            </a:r>
            <a:r>
              <a:rPr lang="zh-CN" altLang="en-US" sz="1000" dirty="0"/>
              <a:t>。</a:t>
            </a:r>
            <a:endParaRPr lang="en-GB" altLang="zh-CN" sz="1000" dirty="0"/>
          </a:p>
          <a:p>
            <a:r>
              <a:rPr lang="zh-CN" altLang="en-US" sz="1000" dirty="0"/>
              <a:t>如果与通常的幕分法不同，歌剧的各个幕都有标题，那么这不应该被视为一个特征，从一开始就必然指代歌剧的特定戏剧结构或特定音乐风格原则有问题的工作。 这两个类别的歌剧之间的表面比较已经表明了这一点。 但不可否认的是，标题强调了个体部分相对于整体的独立性和自我价值，揭示了一种画面特征的倾向，这反过来又反对封闭作品的戏剧理念和行动过程中的连续性。 如果从这个角度来看威尔第的</a:t>
            </a:r>
            <a:r>
              <a:rPr lang="en-US" altLang="zh-CN" sz="1000" dirty="0"/>
              <a:t>《</a:t>
            </a:r>
            <a:r>
              <a:rPr lang="zh-CN" altLang="en-US" sz="1000" dirty="0"/>
              <a:t>游吟诗人</a:t>
            </a:r>
            <a:r>
              <a:rPr lang="en-US" altLang="zh-CN" sz="1000" dirty="0"/>
              <a:t>》</a:t>
            </a:r>
            <a:r>
              <a:rPr lang="zh-CN" altLang="en-US" sz="1000" dirty="0"/>
              <a:t>，并假设作曲家完全接受了剧本向他暗示的戏剧概念，那么这部作品奇特的、甚至离奇的性格在其环境中变得完全不同，这是可以理解的。</a:t>
            </a:r>
            <a:endParaRPr lang="en-GB" altLang="zh-CN" sz="1000" dirty="0"/>
          </a:p>
          <a:p>
            <a:r>
              <a:rPr lang="zh-CN" altLang="en-US" sz="1000" dirty="0"/>
              <a:t>事实上，“游吟诗人”完全脱离了发展趋势，从“</a:t>
            </a:r>
            <a:r>
              <a:rPr lang="en-US" altLang="zh-CN" sz="1000" dirty="0"/>
              <a:t>Luisa Miller”</a:t>
            </a:r>
            <a:r>
              <a:rPr lang="zh-CN" altLang="en-US" sz="1000" dirty="0"/>
              <a:t>和“</a:t>
            </a:r>
            <a:r>
              <a:rPr lang="en-US" altLang="zh-CN" sz="1000" dirty="0" err="1"/>
              <a:t>Stiffelio</a:t>
            </a:r>
            <a:r>
              <a:rPr lang="en-US" altLang="zh-CN" sz="1000" dirty="0"/>
              <a:t>”</a:t>
            </a:r>
            <a:r>
              <a:rPr lang="zh-CN" altLang="en-US" sz="1000" dirty="0"/>
              <a:t>到“弄臣”再到“茶花女”，其轮廓越来越清晰。 通过这些作品，人们转向了个人的、内化的戏剧。 文本和音乐与其说是针对外部行为，不如说是针对它们在人们心中引起的反应和内心冲突。 这意味着从程式化的歌剧角色转向简洁的人格描写，转向差异化的心理化，这也使微妙的动机变得可理解，并包括成熟的过程。 人物成为人物，他们的命运直接说话，引起同情。 </a:t>
            </a:r>
            <a:r>
              <a:rPr lang="en-US" altLang="zh-CN" sz="1000" dirty="0"/>
              <a:t>»Troubadour« </a:t>
            </a:r>
            <a:r>
              <a:rPr lang="zh-CN" altLang="en-US" sz="1000" dirty="0"/>
              <a:t>的情况正好相反。 在这里，外部事件处于前台； 爱、恨、嫉妒和报复等基本情绪以引人注目的形式主宰了戏剧，并以这样一种方式占据了角色，以至于他们失去了个性，可以这么说，并冒着退化为仅仅是情感和情感载体的风险。从而疏远观众。</a:t>
            </a:r>
            <a:endParaRPr lang="en-GB" altLang="zh-CN" sz="1000" dirty="0"/>
          </a:p>
          <a:p>
            <a:r>
              <a:rPr lang="zh-CN" altLang="en-US" sz="1000" dirty="0"/>
              <a:t>在 </a:t>
            </a:r>
            <a:r>
              <a:rPr lang="en-US" altLang="zh-CN" sz="1000" dirty="0"/>
              <a:t>»Troubadour« </a:t>
            </a:r>
            <a:r>
              <a:rPr lang="zh-CN" altLang="en-US" sz="1000" dirty="0"/>
              <a:t>中，人物从属于情境，这一事实与作品的不寻常布局有关。 这部歌剧不仅被分成有标题的部分，而且这些部分又被分成两个独立的形象。 个人画面作为歌剧的实际形式单元出现，成为戏剧结构的基础。 因此，为 </a:t>
            </a:r>
            <a:r>
              <a:rPr lang="en-US" altLang="zh-CN" sz="1000" dirty="0"/>
              <a:t>»Troubadour« </a:t>
            </a:r>
            <a:r>
              <a:rPr lang="zh-CN" altLang="en-US" sz="1000" dirty="0"/>
              <a:t>规定了一种与其他作品根本不同的描绘动作的技巧。 这种工作形式不适合连续的行动过程； 相反，它倾向于一种有选择性的技术，将动作分解成片段，或者换句话说，将其分解成快照。 “行吟诗人”的决定性特征（一再引起人们的惊讶）可能是由于他的作品结构，他从情境而不是人物开始，将画面置于行动之前，并提供千变万化的图像序列而不是一个连续的情节线程。</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838190" y="323491"/>
            <a:ext cx="4793529" cy="6709529"/>
          </a:xfrm>
          <a:prstGeom prst="rect">
            <a:avLst/>
          </a:prstGeom>
          <a:noFill/>
        </p:spPr>
        <p:txBody>
          <a:bodyPr wrap="square">
            <a:spAutoFit/>
          </a:bodyPr>
          <a:lstStyle/>
          <a:p>
            <a:r>
              <a:rPr lang="zh-CN" altLang="en-US" sz="1000" dirty="0">
                <a:latin typeface="DengXian (Textkörper)"/>
              </a:rPr>
              <a:t>歌剧的主题和剧本的结构都没有强加给威尔第。 被“全新奇异的西班牙戏剧”所吸引，他自己选择了素材，设计了场景，并向他的剧本作者提出挑战，要求他创作一些大胆而大胆的东西。 作品的主题、风格和结构完全符合威尔第的愿望和想法。 不难看出他对此的期待，可以用</a:t>
            </a:r>
            <a:r>
              <a:rPr lang="en-US" altLang="zh-CN" sz="1000" dirty="0" err="1">
                <a:latin typeface="DengXian (Textkörper)"/>
              </a:rPr>
              <a:t>varietà</a:t>
            </a:r>
            <a:r>
              <a:rPr lang="zh-CN" altLang="en-US" sz="1000" dirty="0">
                <a:latin typeface="DengXian (Textkörper)"/>
              </a:rPr>
              <a:t>这个词来概括。 威尔第由此理解了主题的丰富多彩、人物和行为对比的丰富性、情境的多样性以及不同场景的交替。 在 </a:t>
            </a:r>
            <a:r>
              <a:rPr lang="en-US" altLang="zh-CN" sz="1000" dirty="0">
                <a:latin typeface="DengXian (Textkörper)"/>
              </a:rPr>
              <a:t>1853 </a:t>
            </a:r>
            <a:r>
              <a:rPr lang="zh-CN" altLang="en-US" sz="1000" dirty="0">
                <a:latin typeface="DengXian (Textkörper)"/>
              </a:rPr>
              <a:t>年 </a:t>
            </a:r>
            <a:r>
              <a:rPr lang="en-US" altLang="zh-CN" sz="1000" dirty="0">
                <a:latin typeface="DengXian (Textkörper)"/>
              </a:rPr>
              <a:t>4 </a:t>
            </a:r>
            <a:r>
              <a:rPr lang="zh-CN" altLang="en-US" sz="1000" dirty="0">
                <a:latin typeface="DengXian (Textkörper)"/>
              </a:rPr>
              <a:t>月写给安东尼奥</a:t>
            </a:r>
            <a:r>
              <a:rPr lang="en-US" altLang="zh-CN" sz="1000" dirty="0">
                <a:latin typeface="DengXian (Textkörper)"/>
              </a:rPr>
              <a:t>·</a:t>
            </a:r>
            <a:r>
              <a:rPr lang="zh-CN" altLang="en-US" sz="1000" dirty="0">
                <a:latin typeface="DengXian (Textkörper)"/>
              </a:rPr>
              <a:t>索马的一封信中，威尔第批评了他早期的一些歌剧“过于单调”和局限在单一故事情节中。 相比之下，他认为莎士比亚是理想的，在很大程度上发现了莎士比亚作品的多样性。 </a:t>
            </a:r>
            <a:r>
              <a:rPr lang="en-US" altLang="zh-CN" sz="1000" dirty="0" err="1">
                <a:latin typeface="DengXian (Textkörper)"/>
              </a:rPr>
              <a:t>varietà</a:t>
            </a:r>
            <a:r>
              <a:rPr lang="en-US" altLang="zh-CN" sz="1000" dirty="0">
                <a:latin typeface="DengXian (Textkörper)"/>
              </a:rPr>
              <a:t> </a:t>
            </a:r>
            <a:r>
              <a:rPr lang="zh-CN" altLang="en-US" sz="1000" dirty="0">
                <a:latin typeface="DengXian (Textkörper)"/>
              </a:rPr>
              <a:t>一词在威尔第的思想中根深蒂固，多年来一直是美学关键词。 后来，他的有效性首先在“</a:t>
            </a:r>
            <a:r>
              <a:rPr lang="en-US" altLang="zh-CN" sz="1000" dirty="0" err="1">
                <a:latin typeface="DengXian (Textkörper)"/>
              </a:rPr>
              <a:t>Maskenball</a:t>
            </a:r>
            <a:r>
              <a:rPr lang="en-US" altLang="zh-CN" sz="1000" dirty="0">
                <a:latin typeface="DengXian (Textkörper)"/>
              </a:rPr>
              <a:t>”</a:t>
            </a:r>
            <a:r>
              <a:rPr lang="zh-CN" altLang="en-US" sz="1000" dirty="0">
                <a:latin typeface="DengXian (Textkörper)"/>
              </a:rPr>
              <a:t>和“</a:t>
            </a:r>
            <a:r>
              <a:rPr lang="en-US" altLang="zh-CN" sz="1000" dirty="0" err="1">
                <a:latin typeface="DengXian (Textkörper)"/>
              </a:rPr>
              <a:t>Macht</a:t>
            </a:r>
            <a:r>
              <a:rPr lang="en-US" altLang="zh-CN" sz="1000" dirty="0">
                <a:latin typeface="DengXian (Textkörper)"/>
              </a:rPr>
              <a:t> des Destinies”</a:t>
            </a:r>
            <a:r>
              <a:rPr lang="zh-CN" altLang="en-US" sz="1000" dirty="0">
                <a:latin typeface="DengXian (Textkörper)"/>
              </a:rPr>
              <a:t>，甚至在“</a:t>
            </a:r>
            <a:r>
              <a:rPr lang="en-US" altLang="zh-CN" sz="1000" dirty="0">
                <a:latin typeface="DengXian (Textkörper)"/>
              </a:rPr>
              <a:t>Aida”</a:t>
            </a:r>
            <a:r>
              <a:rPr lang="zh-CN" altLang="en-US" sz="1000" dirty="0">
                <a:latin typeface="DengXian (Textkörper)"/>
              </a:rPr>
              <a:t>中得到了体现，在这方面，“游吟诗人”与他被视为先驱的那些作品有着直接的联系。</a:t>
            </a:r>
            <a:endParaRPr lang="en-GB" sz="1000" dirty="0">
              <a:latin typeface="DengXian (Textkörper)"/>
            </a:endParaRPr>
          </a:p>
          <a:p>
            <a:r>
              <a:rPr lang="zh-CN" altLang="en-US" sz="1000" dirty="0">
                <a:latin typeface="DengXian (Textkörper)"/>
              </a:rPr>
              <a:t>尽管将 </a:t>
            </a:r>
            <a:r>
              <a:rPr lang="en-US" altLang="zh-CN" sz="1000" dirty="0">
                <a:latin typeface="DengXian (Textkörper)"/>
              </a:rPr>
              <a:t>»Troubadour« </a:t>
            </a:r>
            <a:r>
              <a:rPr lang="zh-CN" altLang="en-US" sz="1000" dirty="0">
                <a:latin typeface="DengXian (Textkörper)"/>
              </a:rPr>
              <a:t>与莎士比亚的作品进行比较似乎有些牵强，但就品种而言，它不能被忽视。 尽管有吉普赛人和士兵的营地、修道院、城堡和地牢，歌剧为作曲家提供了广泛的场景，具有强烈的视觉吸引力，尽管它的基调​​是阴沉的。 这些图表虽然陈词滥调，但可以有效地配上音乐，如果威尔第从未对错综复杂的情节感到生气，这表明他是多么关心这部戏剧的丰富意象。 出于这个原因，在 </a:t>
            </a:r>
            <a:r>
              <a:rPr lang="en-US" altLang="zh-CN" sz="1000" dirty="0">
                <a:latin typeface="DengXian (Textkörper)"/>
              </a:rPr>
              <a:t>»Troubadour« </a:t>
            </a:r>
            <a:r>
              <a:rPr lang="zh-CN" altLang="en-US" sz="1000" dirty="0">
                <a:latin typeface="DengXian (Textkörper)"/>
              </a:rPr>
              <a:t>中，形成形式统一的不是行为，而是个人形象，而音乐正是由此点燃的。 图像的简洁，它们所集中的简洁，与由此产生的快速、几乎是浮躁的序列一样重要，因为威尔第试图在他的音乐措辞中兼顾两者。 充满活力的、通常是爆发力的一拳和充满活力、有时是仓促向前的冲刺既是戏剧又是音乐</a:t>
            </a:r>
            <a:r>
              <a:rPr lang="en-US" altLang="zh-CN" sz="1000" dirty="0">
                <a:latin typeface="DengXian (Textkörper)"/>
              </a:rPr>
              <a:t>——</a:t>
            </a:r>
            <a:r>
              <a:rPr lang="zh-CN" altLang="en-US" sz="1000" dirty="0">
                <a:latin typeface="DengXian (Textkörper)"/>
              </a:rPr>
              <a:t>同样具有特色。</a:t>
            </a:r>
            <a:endParaRPr lang="en-GB" altLang="zh-CN" sz="1000" dirty="0">
              <a:latin typeface="DengXian (Textkörper)"/>
            </a:endParaRPr>
          </a:p>
          <a:p>
            <a:r>
              <a:rPr lang="zh-CN" altLang="en-US" sz="1000" dirty="0">
                <a:latin typeface="DengXian (Textkörper)"/>
              </a:rPr>
              <a:t>这些特点在旋律的构成上表现得尤为明显，可以举几个例子来说明。 威尔第的原则主要是强化旋律的基本形式，附加表现手段，对基本的节奏型进行极度修饰。 例如，如果 </a:t>
            </a:r>
            <a:r>
              <a:rPr lang="en-US" altLang="zh-CN" sz="1000" dirty="0" err="1">
                <a:latin typeface="DengXian (Textkörper)"/>
              </a:rPr>
              <a:t>Ferrando</a:t>
            </a:r>
            <a:r>
              <a:rPr lang="en-US" altLang="zh-CN" sz="1000" dirty="0">
                <a:latin typeface="DengXian (Textkörper)"/>
              </a:rPr>
              <a:t> </a:t>
            </a:r>
            <a:r>
              <a:rPr lang="zh-CN" altLang="en-US" sz="1000" dirty="0">
                <a:latin typeface="DengXian (Textkörper)"/>
              </a:rPr>
              <a:t>的 </a:t>
            </a:r>
            <a:r>
              <a:rPr lang="en-US" altLang="zh-CN" sz="1000" dirty="0" err="1">
                <a:latin typeface="DengXian (Textkörper)"/>
              </a:rPr>
              <a:t>Racconto</a:t>
            </a:r>
            <a:r>
              <a:rPr lang="zh-CN" altLang="en-US" sz="1000" dirty="0">
                <a:latin typeface="DengXian (Textkörper)"/>
              </a:rPr>
              <a:t>（叙事）的 </a:t>
            </a:r>
            <a:r>
              <a:rPr lang="en-US" altLang="zh-CN" sz="1000" dirty="0">
                <a:latin typeface="DengXian (Textkörper)"/>
              </a:rPr>
              <a:t>Allegretto </a:t>
            </a:r>
            <a:r>
              <a:rPr lang="zh-CN" altLang="en-US" sz="1000" dirty="0">
                <a:latin typeface="DengXian (Textkörper)"/>
              </a:rPr>
              <a:t>部分从第一张图片开始的第一个双乐句追溯到基本形式，则产生以下旋律线：</a:t>
            </a:r>
            <a:endParaRPr lang="en-GB" altLang="zh-CN" sz="1000" dirty="0">
              <a:latin typeface="DengXian (Textkörper)"/>
            </a:endParaRPr>
          </a:p>
          <a:p>
            <a:r>
              <a:rPr lang="en-GB" altLang="zh-CN" sz="1000" dirty="0">
                <a:latin typeface="DengXian (Textkörper)"/>
              </a:rPr>
              <a:t>//////</a:t>
            </a:r>
          </a:p>
          <a:p>
            <a:r>
              <a:rPr lang="zh-CN" altLang="en-US" sz="1000" dirty="0">
                <a:latin typeface="DengXian (Textkörper)"/>
              </a:rPr>
              <a:t>通过旋律形成的修饰手段，当然只解决了作曲的一个方面，但这是决定性地塑造歌剧音乐风格的时刻。 游吟诗人与威尔第这一时期其他歌剧的不同之处在于，修改手段的使用更为频繁，敏锐度也更高，音乐效果有时会优先于对语言的正确处理。 原因很明显。 与同时期的作品，如路易莎</a:t>
            </a:r>
            <a:r>
              <a:rPr lang="en-US" altLang="zh-CN" sz="1000" dirty="0">
                <a:latin typeface="DengXian (Textkörper)"/>
              </a:rPr>
              <a:t>·</a:t>
            </a:r>
            <a:r>
              <a:rPr lang="zh-CN" altLang="en-US" sz="1000" dirty="0">
                <a:latin typeface="DengXian (Textkörper)"/>
              </a:rPr>
              <a:t>米勒、斯蒂费里奥、弄臣和茶花女，上述转向个人的、内化的戏剧相比，行吟诗人发展了自己的风格，因为它不同的题材和结构需要它</a:t>
            </a:r>
            <a:r>
              <a:rPr lang="en-US" altLang="zh-CN" sz="1000" dirty="0">
                <a:latin typeface="DengXian (Textkörper)"/>
              </a:rPr>
              <a:t>. </a:t>
            </a:r>
            <a:r>
              <a:rPr lang="zh-CN" altLang="en-US" sz="1000" dirty="0">
                <a:latin typeface="DengXian (Textkörper)"/>
              </a:rPr>
              <a:t>在旋律和节奏上，这种风格以其天生的冲劲和奔放的穿透力可谓极为震撼。 它让人想起威尔第的早期歌剧，因此</a:t>
            </a:r>
            <a:r>
              <a:rPr lang="en-US" altLang="zh-CN" sz="1000" dirty="0">
                <a:latin typeface="DengXian (Textkörper)"/>
              </a:rPr>
              <a:t>《</a:t>
            </a:r>
            <a:r>
              <a:rPr lang="zh-CN" altLang="en-US" sz="1000" dirty="0">
                <a:latin typeface="DengXian (Textkörper)"/>
              </a:rPr>
              <a:t>游吟诗人</a:t>
            </a:r>
            <a:r>
              <a:rPr lang="en-US" altLang="zh-CN" sz="1000" dirty="0">
                <a:latin typeface="DengXian (Textkörper)"/>
              </a:rPr>
              <a:t>》</a:t>
            </a:r>
            <a:r>
              <a:rPr lang="zh-CN" altLang="en-US" sz="1000" dirty="0">
                <a:latin typeface="DengXian (Textkörper)"/>
              </a:rPr>
              <a:t>似乎是对过去岁月的倒退。 这似乎是一部在过时的文体设备上拾取并以夸张的形式呈现它们的作品</a:t>
            </a:r>
            <a:endParaRPr lang="en-GB" altLang="zh-CN" sz="1000" dirty="0">
              <a:latin typeface="DengXian (Textkörper)"/>
            </a:endParaRPr>
          </a:p>
          <a:p>
            <a:r>
              <a:rPr lang="zh-CN" altLang="en-US" sz="1000" dirty="0">
                <a:latin typeface="DengXian (Textkörper)"/>
              </a:rPr>
              <a:t>“游吟诗人”与威尔第早期作品之间的某种亲和力是不可否认的，卡马拉诺的剧本并非没有涉及这一点，其布局在八个场景中的数字划分和结构方面仍然非常传统。 但这种相似只是表面上的，绝不能掩盖根本的区别。 在 </a:t>
            </a:r>
            <a:r>
              <a:rPr lang="en-US" altLang="zh-CN" sz="1000" dirty="0">
                <a:latin typeface="DengXian (Textkörper)"/>
              </a:rPr>
              <a:t>»</a:t>
            </a:r>
            <a:r>
              <a:rPr lang="en-GB" altLang="zh-CN" sz="1000" dirty="0">
                <a:latin typeface="DengXian (Textkörper)"/>
              </a:rPr>
              <a:t>Troubadour« </a:t>
            </a:r>
            <a:r>
              <a:rPr lang="zh-CN" altLang="en-US" sz="1000" dirty="0">
                <a:latin typeface="DengXian (Textkörper)"/>
              </a:rPr>
              <a:t>中，这绝不是一种理所当然的语调语言问题，它被不加思索地应用于任何文本模板，而是一种精心选择的文体原则，这种原则是由主题的特殊性和夸张成醒目怪诞是与其画面性格相适应的有意识的做法。 从威尔第几乎完全放弃音乐场景参考的事实也可以看出，绘画和万花筒在多大程度上塑造了“游吟诗人”的性格。 除了最终图像中反复出现的“</a:t>
            </a:r>
            <a:r>
              <a:rPr lang="en-GB" altLang="zh-CN" sz="1000" dirty="0">
                <a:latin typeface="DengXian (Textkörper)"/>
              </a:rPr>
              <a:t>Stride la </a:t>
            </a:r>
            <a:r>
              <a:rPr lang="en-GB" altLang="zh-CN" sz="1000" dirty="0" err="1">
                <a:latin typeface="DengXian (Textkörper)"/>
              </a:rPr>
              <a:t>vampa</a:t>
            </a:r>
            <a:r>
              <a:rPr lang="en-GB" altLang="zh-CN" sz="1000" dirty="0">
                <a:latin typeface="DengXian (Textkörper)"/>
              </a:rPr>
              <a:t>”</a:t>
            </a:r>
            <a:r>
              <a:rPr lang="zh-CN" altLang="en-US" sz="1000" dirty="0">
                <a:latin typeface="DengXian (Textkörper)"/>
              </a:rPr>
              <a:t>主题外，这部歌剧中没有任何记忆或人物的动机会强调作品的统一性，例如在“</a:t>
            </a:r>
            <a:r>
              <a:rPr lang="en-GB" altLang="zh-CN" sz="1000" dirty="0">
                <a:latin typeface="DengXian (Textkörper)"/>
              </a:rPr>
              <a:t>Rigoletto”</a:t>
            </a:r>
            <a:r>
              <a:rPr lang="zh-CN" altLang="en-US" sz="1000" dirty="0">
                <a:latin typeface="DengXian (Textkörper)"/>
              </a:rPr>
              <a:t>中与诅咒主题。 </a:t>
            </a:r>
            <a:r>
              <a:rPr lang="en-GB" altLang="zh-CN" sz="1000" dirty="0">
                <a:latin typeface="DengXian (Textkörper)"/>
              </a:rPr>
              <a:t> </a:t>
            </a:r>
          </a:p>
          <a:p>
            <a:endParaRPr lang="en-US" sz="1000" dirty="0">
              <a:latin typeface="DengXian (Textkörper)"/>
            </a:endParaRPr>
          </a:p>
        </p:txBody>
      </p:sp>
      <p:pic>
        <p:nvPicPr>
          <p:cNvPr id="3" name="Grafik 2">
            <a:extLst>
              <a:ext uri="{FF2B5EF4-FFF2-40B4-BE49-F238E27FC236}">
                <a16:creationId xmlns:a16="http://schemas.microsoft.com/office/drawing/2014/main" id="{A4D6BA2A-9AC8-2134-04C6-46081B6E5D38}"/>
              </a:ext>
            </a:extLst>
          </p:cNvPr>
          <p:cNvPicPr>
            <a:picLocks noChangeAspect="1"/>
          </p:cNvPicPr>
          <p:nvPr/>
        </p:nvPicPr>
        <p:blipFill>
          <a:blip r:embed="rId3"/>
          <a:stretch>
            <a:fillRect/>
          </a:stretch>
        </p:blipFill>
        <p:spPr>
          <a:xfrm>
            <a:off x="301839" y="6368"/>
            <a:ext cx="3000375" cy="1209675"/>
          </a:xfrm>
          <a:prstGeom prst="rect">
            <a:avLst/>
          </a:prstGeom>
        </p:spPr>
      </p:pic>
    </p:spTree>
    <p:extLst>
      <p:ext uri="{BB962C8B-B14F-4D97-AF65-F5344CB8AC3E}">
        <p14:creationId xmlns:p14="http://schemas.microsoft.com/office/powerpoint/2010/main" val="1011273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627EF8-FECA-D185-E107-29F4C660D754}"/>
              </a:ext>
            </a:extLst>
          </p:cNvPr>
          <p:cNvPicPr>
            <a:picLocks noChangeAspect="1"/>
          </p:cNvPicPr>
          <p:nvPr/>
        </p:nvPicPr>
        <p:blipFill>
          <a:blip r:embed="rId2"/>
          <a:stretch>
            <a:fillRect/>
          </a:stretch>
        </p:blipFill>
        <p:spPr>
          <a:xfrm>
            <a:off x="3914641" y="71120"/>
            <a:ext cx="2076718" cy="1107583"/>
          </a:xfrm>
          <a:prstGeom prst="rect">
            <a:avLst/>
          </a:prstGeom>
        </p:spPr>
      </p:pic>
      <p:sp>
        <p:nvSpPr>
          <p:cNvPr id="5" name="Textfeld 4">
            <a:extLst>
              <a:ext uri="{FF2B5EF4-FFF2-40B4-BE49-F238E27FC236}">
                <a16:creationId xmlns:a16="http://schemas.microsoft.com/office/drawing/2014/main" id="{27897597-23F8-6154-35C3-19616E7AC78F}"/>
              </a:ext>
            </a:extLst>
          </p:cNvPr>
          <p:cNvSpPr txBox="1"/>
          <p:nvPr/>
        </p:nvSpPr>
        <p:spPr>
          <a:xfrm>
            <a:off x="122014" y="1107583"/>
            <a:ext cx="4830986" cy="5478423"/>
          </a:xfrm>
          <a:prstGeom prst="rect">
            <a:avLst/>
          </a:prstGeom>
          <a:noFill/>
        </p:spPr>
        <p:txBody>
          <a:bodyPr wrap="square">
            <a:spAutoFit/>
          </a:bodyPr>
          <a:lstStyle/>
          <a:p>
            <a:r>
              <a:rPr lang="en-US" sz="1000" dirty="0">
                <a:latin typeface="DengXian (Textkörper)"/>
              </a:rPr>
              <a:t>1816 年 2 月 20 </a:t>
            </a:r>
            <a:r>
              <a:rPr lang="en-US" sz="1000" dirty="0" err="1">
                <a:latin typeface="DengXian (Textkörper)"/>
              </a:rPr>
              <a:t>日，即作曲家</a:t>
            </a:r>
            <a:r>
              <a:rPr lang="en-US" sz="1000" dirty="0">
                <a:latin typeface="DengXian (Textkörper)"/>
              </a:rPr>
              <a:t> 24 </a:t>
            </a:r>
            <a:r>
              <a:rPr lang="en-US" sz="1000" dirty="0" err="1">
                <a:latin typeface="DengXian (Textkörper)"/>
              </a:rPr>
              <a:t>岁生日前</a:t>
            </a:r>
            <a:r>
              <a:rPr lang="en-US" sz="1000" dirty="0">
                <a:latin typeface="DengXian (Textkörper)"/>
              </a:rPr>
              <a:t> 9 </a:t>
            </a:r>
            <a:r>
              <a:rPr lang="en-US" sz="1000" dirty="0" err="1">
                <a:latin typeface="DengXian (Textkörper)"/>
              </a:rPr>
              <a:t>天，焦阿基诺·罗西尼</a:t>
            </a:r>
            <a:r>
              <a:rPr lang="en-US" sz="1000" dirty="0">
                <a:latin typeface="DengXian (Textkörper)"/>
              </a:rPr>
              <a:t> (</a:t>
            </a:r>
            <a:r>
              <a:rPr lang="en-US" sz="1000" dirty="0" err="1">
                <a:latin typeface="DengXian (Textkörper)"/>
              </a:rPr>
              <a:t>Gioachino</a:t>
            </a:r>
            <a:r>
              <a:rPr lang="en-US" sz="1000" dirty="0">
                <a:latin typeface="DengXian (Textkörper)"/>
              </a:rPr>
              <a:t> Rossini) </a:t>
            </a:r>
            <a:r>
              <a:rPr lang="en-US" sz="1000" dirty="0" err="1">
                <a:latin typeface="DengXian (Textkörper)"/>
              </a:rPr>
              <a:t>的喜歌剧“Il</a:t>
            </a:r>
            <a:r>
              <a:rPr lang="en-US" sz="1000" dirty="0">
                <a:latin typeface="DengXian (Textkörper)"/>
              </a:rPr>
              <a:t> </a:t>
            </a:r>
            <a:r>
              <a:rPr lang="en-US" sz="1000" dirty="0" err="1">
                <a:latin typeface="DengXian (Textkörper)"/>
              </a:rPr>
              <a:t>barbiere</a:t>
            </a:r>
            <a:r>
              <a:rPr lang="en-US" sz="1000" dirty="0">
                <a:latin typeface="DengXian (Textkörper)"/>
              </a:rPr>
              <a:t> di </a:t>
            </a:r>
            <a:r>
              <a:rPr lang="en-US" sz="1000" dirty="0" err="1">
                <a:latin typeface="DengXian (Textkörper)"/>
              </a:rPr>
              <a:t>Siviglia</a:t>
            </a:r>
            <a:r>
              <a:rPr lang="en-US" sz="1000" dirty="0">
                <a:latin typeface="DengXian (Textkörper)"/>
              </a:rPr>
              <a:t> ossia la inutile pre-</a:t>
            </a:r>
            <a:r>
              <a:rPr lang="en-US" sz="1000" dirty="0" err="1">
                <a:latin typeface="DengXian (Textkörper)"/>
              </a:rPr>
              <a:t>cauzione”在罗马的阿根廷剧院首演</a:t>
            </a:r>
            <a:r>
              <a:rPr lang="en-US" sz="1000" dirty="0">
                <a:latin typeface="DengXian (Textkörper)"/>
              </a:rPr>
              <a:t>。 </a:t>
            </a:r>
            <a:r>
              <a:rPr lang="en-US" sz="1000" dirty="0" err="1">
                <a:latin typeface="DengXian (Textkörper)"/>
              </a:rPr>
              <a:t>罗西尼</a:t>
            </a:r>
            <a:r>
              <a:rPr lang="en-US" sz="1000" dirty="0">
                <a:latin typeface="DengXian (Textkörper)"/>
              </a:rPr>
              <a:t> (Rossini) </a:t>
            </a:r>
            <a:r>
              <a:rPr lang="en-US" sz="1000" dirty="0" err="1">
                <a:latin typeface="DengXian (Textkörper)"/>
              </a:rPr>
              <a:t>是一位来自佩萨罗</a:t>
            </a:r>
            <a:r>
              <a:rPr lang="en-US" sz="1000" dirty="0">
                <a:latin typeface="DengXian (Textkörper)"/>
              </a:rPr>
              <a:t> (Pesaro) </a:t>
            </a:r>
            <a:r>
              <a:rPr lang="en-US" sz="1000" dirty="0" err="1">
                <a:latin typeface="DengXian (Textkörper)"/>
              </a:rPr>
              <a:t>的音乐家之子，他已经是欧洲著名的歌剧作曲家，如果不是最著名的话</a:t>
            </a:r>
            <a:r>
              <a:rPr lang="en-US" sz="1000" dirty="0">
                <a:latin typeface="DengXian (Textkörper)"/>
              </a:rPr>
              <a:t>。 </a:t>
            </a:r>
            <a:r>
              <a:rPr lang="en-US" sz="1000" dirty="0" err="1">
                <a:latin typeface="DengXian (Textkörper)"/>
              </a:rPr>
              <a:t>他的第一部歌剧《Demetrio</a:t>
            </a:r>
            <a:r>
              <a:rPr lang="en-US" sz="1000" dirty="0">
                <a:latin typeface="DengXian (Textkörper)"/>
              </a:rPr>
              <a:t> e </a:t>
            </a:r>
            <a:r>
              <a:rPr lang="en-US" sz="1000" dirty="0" err="1">
                <a:latin typeface="DengXian (Textkörper)"/>
              </a:rPr>
              <a:t>Polibio》于</a:t>
            </a:r>
            <a:r>
              <a:rPr lang="en-US" sz="1000" dirty="0">
                <a:latin typeface="DengXian (Textkörper)"/>
              </a:rPr>
              <a:t> 1808 年创作，1812 年在罗马首演。1810 </a:t>
            </a:r>
            <a:r>
              <a:rPr lang="en-US" sz="1000" dirty="0" err="1">
                <a:latin typeface="DengXian (Textkörper)"/>
              </a:rPr>
              <a:t>年，他作为歌剧作曲家在威尼斯首次亮相，作品有《La</a:t>
            </a:r>
            <a:r>
              <a:rPr lang="en-US" sz="1000" dirty="0">
                <a:latin typeface="DengXian (Textkörper)"/>
              </a:rPr>
              <a:t> </a:t>
            </a:r>
            <a:r>
              <a:rPr lang="en-US" sz="1000" dirty="0" err="1">
                <a:latin typeface="DengXian (Textkörper)"/>
              </a:rPr>
              <a:t>cambiale</a:t>
            </a:r>
            <a:r>
              <a:rPr lang="en-US" sz="1000" dirty="0">
                <a:latin typeface="DengXian (Textkörper)"/>
              </a:rPr>
              <a:t> di </a:t>
            </a:r>
            <a:r>
              <a:rPr lang="en-US" sz="1000" dirty="0" err="1">
                <a:latin typeface="DengXian (Textkörper)"/>
              </a:rPr>
              <a:t>matrimonio</a:t>
            </a:r>
            <a:r>
              <a:rPr lang="en-US" sz="1000" dirty="0">
                <a:latin typeface="DengXian (Textkörper)"/>
              </a:rPr>
              <a:t>》、《</a:t>
            </a:r>
            <a:r>
              <a:rPr lang="en-US" sz="1000" dirty="0" err="1">
                <a:latin typeface="DengXian (Textkörper)"/>
              </a:rPr>
              <a:t>Tancredi》和《L</a:t>
            </a:r>
            <a:r>
              <a:rPr lang="en-US" sz="1000" dirty="0">
                <a:latin typeface="DengXian (Textkörper)"/>
              </a:rPr>
              <a:t>》 “</a:t>
            </a:r>
            <a:r>
              <a:rPr lang="en-US" sz="1000" dirty="0" err="1">
                <a:latin typeface="DengXian (Textkörper)"/>
              </a:rPr>
              <a:t>阿尔及利亚的意大利人</a:t>
            </a:r>
            <a:r>
              <a:rPr lang="en-US" sz="1000" dirty="0">
                <a:latin typeface="DengXian (Textkörper)"/>
              </a:rPr>
              <a:t>”，</a:t>
            </a:r>
            <a:r>
              <a:rPr lang="en-US" sz="1000" dirty="0" err="1">
                <a:latin typeface="DengXian (Textkörper)"/>
              </a:rPr>
              <a:t>这两部作品也于</a:t>
            </a:r>
            <a:r>
              <a:rPr lang="en-US" sz="1000" dirty="0">
                <a:latin typeface="DengXian (Textkörper)"/>
              </a:rPr>
              <a:t> 1813 </a:t>
            </a:r>
            <a:r>
              <a:rPr lang="en-US" sz="1000" dirty="0" err="1">
                <a:latin typeface="DengXian (Textkörper)"/>
              </a:rPr>
              <a:t>年在威尼斯首演</a:t>
            </a:r>
            <a:r>
              <a:rPr lang="en-US" sz="1000" dirty="0">
                <a:latin typeface="DengXian (Textkörper)"/>
              </a:rPr>
              <a:t> - </a:t>
            </a:r>
            <a:r>
              <a:rPr lang="en-US" sz="1000" dirty="0" err="1">
                <a:latin typeface="DengXian (Textkörper)"/>
              </a:rPr>
              <a:t>他一举成名</a:t>
            </a:r>
            <a:r>
              <a:rPr lang="en-US" sz="1000" dirty="0">
                <a:latin typeface="DengXian (Textkörper)"/>
              </a:rPr>
              <a:t>。 从 1815 </a:t>
            </a:r>
            <a:r>
              <a:rPr lang="en-US" sz="1000" dirty="0" err="1">
                <a:latin typeface="DengXian (Textkörper)"/>
              </a:rPr>
              <a:t>年到</a:t>
            </a:r>
            <a:r>
              <a:rPr lang="en-US" sz="1000" dirty="0">
                <a:latin typeface="DengXian (Textkörper)"/>
              </a:rPr>
              <a:t> 1823 </a:t>
            </a:r>
            <a:r>
              <a:rPr lang="en-US" sz="1000" dirty="0" err="1">
                <a:latin typeface="DengXian (Textkörper)"/>
              </a:rPr>
              <a:t>年，罗西尼与那不勒斯的经理多梅尼科·巴尔巴哈</a:t>
            </a:r>
            <a:r>
              <a:rPr lang="en-US" sz="1000" dirty="0">
                <a:latin typeface="DengXian (Textkörper)"/>
              </a:rPr>
              <a:t> (Domenico </a:t>
            </a:r>
            <a:r>
              <a:rPr lang="en-US" sz="1000" dirty="0" err="1">
                <a:latin typeface="DengXian (Textkörper)"/>
              </a:rPr>
              <a:t>Barbaja</a:t>
            </a:r>
            <a:r>
              <a:rPr lang="en-US" sz="1000" dirty="0">
                <a:latin typeface="DengXian (Textkörper)"/>
              </a:rPr>
              <a:t>) </a:t>
            </a:r>
            <a:r>
              <a:rPr lang="en-US" sz="1000" dirty="0" err="1">
                <a:latin typeface="DengXian (Textkörper)"/>
              </a:rPr>
              <a:t>签订合同，后者聘请他担任那不勒斯歌剧院圣卡洛</a:t>
            </a:r>
            <a:r>
              <a:rPr lang="en-US" sz="1000" dirty="0">
                <a:latin typeface="DengXian (Textkörper)"/>
              </a:rPr>
              <a:t> (San Carlo) </a:t>
            </a:r>
            <a:r>
              <a:rPr lang="en-US" sz="1000" dirty="0" err="1">
                <a:latin typeface="DengXian (Textkörper)"/>
              </a:rPr>
              <a:t>和丰多</a:t>
            </a:r>
            <a:r>
              <a:rPr lang="en-US" sz="1000" dirty="0">
                <a:latin typeface="DengXian (Textkörper)"/>
              </a:rPr>
              <a:t> (</a:t>
            </a:r>
            <a:r>
              <a:rPr lang="en-US" sz="1000" dirty="0" err="1">
                <a:latin typeface="DengXian (Textkörper)"/>
              </a:rPr>
              <a:t>Fondo</a:t>
            </a:r>
            <a:r>
              <a:rPr lang="en-US" sz="1000" dirty="0">
                <a:latin typeface="DengXian (Textkörper)"/>
              </a:rPr>
              <a:t>) </a:t>
            </a:r>
            <a:r>
              <a:rPr lang="en-US" sz="1000" dirty="0" err="1">
                <a:latin typeface="DengXian (Textkörper)"/>
              </a:rPr>
              <a:t>歌剧院的音乐总监，条件是他每年为这些歌剧院创作两部歌剧</a:t>
            </a:r>
            <a:r>
              <a:rPr lang="en-US" sz="1000" dirty="0">
                <a:latin typeface="DengXian (Textkörper)"/>
              </a:rPr>
              <a:t>。 </a:t>
            </a:r>
            <a:r>
              <a:rPr lang="en-US" sz="1000" dirty="0" err="1">
                <a:latin typeface="DengXian (Textkörper)"/>
              </a:rPr>
              <a:t>然而，这并没有阻止罗西尼做出其他承诺，因此在</a:t>
            </a:r>
            <a:r>
              <a:rPr lang="en-US" sz="1000" dirty="0">
                <a:latin typeface="DengXian (Textkörper)"/>
              </a:rPr>
              <a:t> 1815 年 12 月 15 </a:t>
            </a:r>
            <a:r>
              <a:rPr lang="en-US" sz="1000" dirty="0" err="1">
                <a:latin typeface="DengXian (Textkörper)"/>
              </a:rPr>
              <a:t>日，他与罗马阿根廷剧院的指挥弗朗切斯科·斯福尔扎-切萨里尼</a:t>
            </a:r>
            <a:r>
              <a:rPr lang="en-US" sz="1000" dirty="0">
                <a:latin typeface="DengXian (Textkörper)"/>
              </a:rPr>
              <a:t> (Francesco Sforza-</a:t>
            </a:r>
            <a:r>
              <a:rPr lang="en-US" sz="1000" dirty="0" err="1">
                <a:latin typeface="DengXian (Textkörper)"/>
              </a:rPr>
              <a:t>Cesarini</a:t>
            </a:r>
            <a:r>
              <a:rPr lang="en-US" sz="1000" dirty="0">
                <a:latin typeface="DengXian (Textkörper)"/>
              </a:rPr>
              <a:t>) </a:t>
            </a:r>
            <a:r>
              <a:rPr lang="en-US" sz="1000" dirty="0" err="1">
                <a:latin typeface="DengXian (Textkörper)"/>
              </a:rPr>
              <a:t>签订了一份合同，由他创作一部歌剧</a:t>
            </a:r>
            <a:r>
              <a:rPr lang="en-US" sz="1000" dirty="0">
                <a:latin typeface="DengXian (Textkörper)"/>
              </a:rPr>
              <a:t>。 </a:t>
            </a:r>
            <a:r>
              <a:rPr lang="en-US" sz="1000" dirty="0" err="1">
                <a:latin typeface="DengXian (Textkörper)"/>
              </a:rPr>
              <a:t>根据合同，作曲家必须接受经理给他的任何剧本，在三周内完成歌剧，根据歌手的声音和要求改编音乐，指导排练，并作为前三场演出的成员</a:t>
            </a:r>
            <a:r>
              <a:rPr lang="en-US" sz="1000" dirty="0">
                <a:latin typeface="DengXian (Textkörper)"/>
              </a:rPr>
              <a:t>。 “</a:t>
            </a:r>
            <a:r>
              <a:rPr lang="en-US" sz="1000" dirty="0" err="1">
                <a:latin typeface="DengXian (Textkörper)"/>
              </a:rPr>
              <a:t>大键琴大师</a:t>
            </a:r>
            <a:r>
              <a:rPr lang="en-US" sz="1000" dirty="0">
                <a:latin typeface="DengXian (Textkörper)"/>
              </a:rPr>
              <a:t>”。 </a:t>
            </a:r>
            <a:r>
              <a:rPr lang="en-US" sz="1000" dirty="0" err="1">
                <a:latin typeface="DengXian (Textkörper)"/>
              </a:rPr>
              <a:t>然而，在实践中，罗西尼说他在主题问题上一定有相当大的发言权，因此最终选择权落在了博马舍的“Le</a:t>
            </a:r>
            <a:r>
              <a:rPr lang="en-US" sz="1000" dirty="0">
                <a:latin typeface="DengXian (Textkörper)"/>
              </a:rPr>
              <a:t> </a:t>
            </a:r>
            <a:r>
              <a:rPr lang="en-US" sz="1000" dirty="0" err="1">
                <a:latin typeface="DengXian (Textkörper)"/>
              </a:rPr>
              <a:t>barbier</a:t>
            </a:r>
            <a:r>
              <a:rPr lang="en-US" sz="1000" dirty="0">
                <a:latin typeface="DengXian (Textkörper)"/>
              </a:rPr>
              <a:t> de </a:t>
            </a:r>
            <a:r>
              <a:rPr lang="en-US" sz="1000" dirty="0" err="1">
                <a:latin typeface="DengXian (Textkörper)"/>
              </a:rPr>
              <a:t>Séville”身上</a:t>
            </a:r>
            <a:r>
              <a:rPr lang="en-US" sz="1000" dirty="0">
                <a:latin typeface="DengXian (Textkörper)"/>
              </a:rPr>
              <a:t>。 </a:t>
            </a:r>
            <a:r>
              <a:rPr lang="en-US" sz="1000" dirty="0" err="1">
                <a:latin typeface="DengXian (Textkörper)"/>
              </a:rPr>
              <a:t>在他创作的</a:t>
            </a:r>
            <a:r>
              <a:rPr lang="en-US" sz="1000" dirty="0">
                <a:latin typeface="DengXian (Textkörper)"/>
              </a:rPr>
              <a:t> 34 </a:t>
            </a:r>
            <a:r>
              <a:rPr lang="en-US" sz="1000" dirty="0" err="1">
                <a:latin typeface="DengXian (Textkörper)"/>
              </a:rPr>
              <a:t>部歌剧中</a:t>
            </a:r>
            <a:r>
              <a:rPr lang="en-US" sz="1000" dirty="0">
                <a:latin typeface="DengXian (Textkörper)"/>
              </a:rPr>
              <a:t>，《</a:t>
            </a:r>
            <a:r>
              <a:rPr lang="en-US" sz="1000" dirty="0" err="1">
                <a:latin typeface="DengXian (Textkörper)"/>
              </a:rPr>
              <a:t>理发师》是罗西尼的第</a:t>
            </a:r>
            <a:r>
              <a:rPr lang="en-US" sz="1000" dirty="0">
                <a:latin typeface="DengXian (Textkörper)"/>
              </a:rPr>
              <a:t> 17 </a:t>
            </a:r>
            <a:r>
              <a:rPr lang="en-US" sz="1000" dirty="0" err="1">
                <a:latin typeface="DengXian (Textkörper)"/>
              </a:rPr>
              <a:t>部歌剧，成为他最伟大的胜利</a:t>
            </a:r>
            <a:r>
              <a:rPr lang="en-US" sz="1000" dirty="0">
                <a:latin typeface="DengXian (Textkörper)"/>
              </a:rPr>
              <a:t>。 </a:t>
            </a:r>
            <a:r>
              <a:rPr lang="en-US" sz="1000" dirty="0" err="1">
                <a:latin typeface="DengXian (Textkörper)"/>
              </a:rPr>
              <a:t>首映式引发了音乐史上最著名的丑闻之一</a:t>
            </a:r>
            <a:r>
              <a:rPr lang="en-US" sz="1000" dirty="0">
                <a:latin typeface="DengXian (Textkörper)"/>
              </a:rPr>
              <a:t>。 1860 </a:t>
            </a:r>
            <a:r>
              <a:rPr lang="en-US" sz="1000" dirty="0" err="1">
                <a:latin typeface="DengXian (Textkörper)"/>
              </a:rPr>
              <a:t>年，罗西尼写信给一位仰慕者，几十年后，这位仰慕者要求他简要说明</a:t>
            </a:r>
            <a:r>
              <a:rPr lang="en-US" sz="1000" dirty="0">
                <a:latin typeface="DengXian (Textkörper)"/>
              </a:rPr>
              <a:t> »</a:t>
            </a:r>
            <a:r>
              <a:rPr lang="en-US" sz="1000" dirty="0" err="1">
                <a:latin typeface="DengXian (Textkörper)"/>
              </a:rPr>
              <a:t>Barbier</a:t>
            </a:r>
            <a:r>
              <a:rPr lang="en-US" sz="1000" dirty="0">
                <a:latin typeface="DengXian (Textkörper)"/>
              </a:rPr>
              <a:t>« </a:t>
            </a:r>
            <a:r>
              <a:rPr lang="en-US" sz="1000" dirty="0" err="1">
                <a:latin typeface="DengXian (Textkörper)"/>
              </a:rPr>
              <a:t>的起源和首演</a:t>
            </a:r>
            <a:endParaRPr lang="en-US" sz="1000" dirty="0">
              <a:latin typeface="DengXian (Textkörper)"/>
            </a:endParaRPr>
          </a:p>
          <a:p>
            <a:endParaRPr lang="en-US" sz="1000" dirty="0"/>
          </a:p>
          <a:p>
            <a:r>
              <a:rPr lang="en-US" altLang="zh-CN" sz="1000" dirty="0"/>
              <a:t>»</a:t>
            </a:r>
            <a:r>
              <a:rPr lang="zh-CN" altLang="en-US" sz="1000" dirty="0"/>
              <a:t>我于 </a:t>
            </a:r>
            <a:r>
              <a:rPr lang="en-US" altLang="zh-CN" sz="1000" dirty="0"/>
              <a:t>1815 </a:t>
            </a:r>
            <a:r>
              <a:rPr lang="zh-CN" altLang="en-US" sz="1000" dirty="0"/>
              <a:t>年被召唤到罗马，在 </a:t>
            </a:r>
            <a:r>
              <a:rPr lang="en-US" altLang="zh-CN" sz="1000" dirty="0"/>
              <a:t>Teatro Valle </a:t>
            </a:r>
            <a:r>
              <a:rPr lang="zh-CN" altLang="en-US" sz="1000" dirty="0"/>
              <a:t>创作了歌剧 </a:t>
            </a:r>
            <a:r>
              <a:rPr lang="en-US" altLang="zh-CN" sz="1000" dirty="0"/>
              <a:t>›</a:t>
            </a:r>
            <a:r>
              <a:rPr lang="en-US" altLang="zh-CN" sz="1000" dirty="0" err="1"/>
              <a:t>Torvaldo</a:t>
            </a:r>
            <a:r>
              <a:rPr lang="en-US" altLang="zh-CN" sz="1000" dirty="0"/>
              <a:t> e </a:t>
            </a:r>
            <a:r>
              <a:rPr lang="en-US" altLang="zh-CN" sz="1000" dirty="0" err="1"/>
              <a:t>Dorliska</a:t>
            </a:r>
            <a:r>
              <a:rPr lang="en-US" altLang="zh-CN" sz="1000" dirty="0"/>
              <a:t>‹</a:t>
            </a:r>
            <a:r>
              <a:rPr lang="zh-CN" altLang="en-US" sz="1000" dirty="0"/>
              <a:t>，该剧非常成功。 我的歌手是 </a:t>
            </a:r>
            <a:r>
              <a:rPr lang="en-US" altLang="zh-CN" sz="1000" dirty="0"/>
              <a:t>Galli</a:t>
            </a:r>
            <a:r>
              <a:rPr lang="zh-CN" altLang="en-US" sz="1000" dirty="0"/>
              <a:t>、</a:t>
            </a:r>
            <a:r>
              <a:rPr lang="en-US" altLang="zh-CN" sz="1000" dirty="0" err="1"/>
              <a:t>Donzelli</a:t>
            </a:r>
            <a:r>
              <a:rPr lang="en-US" altLang="zh-CN" sz="1000" dirty="0"/>
              <a:t> </a:t>
            </a:r>
            <a:r>
              <a:rPr lang="zh-CN" altLang="en-US" sz="1000" dirty="0"/>
              <a:t>和 </a:t>
            </a:r>
            <a:r>
              <a:rPr lang="en-US" altLang="zh-CN" sz="1000" dirty="0" err="1"/>
              <a:t>Remorini</a:t>
            </a:r>
            <a:r>
              <a:rPr lang="zh-CN" altLang="en-US" sz="1000" dirty="0"/>
              <a:t>，他们是我听过的最美妙的声音。 同一狂欢季的阿根廷剧院老板兼导演杜卡</a:t>
            </a:r>
            <a:r>
              <a:rPr lang="en-US" altLang="zh-CN" sz="1000" dirty="0"/>
              <a:t>·</a:t>
            </a:r>
            <a:r>
              <a:rPr lang="zh-CN" altLang="en-US" sz="1000" dirty="0"/>
              <a:t>塞萨里尼 </a:t>
            </a:r>
            <a:r>
              <a:rPr lang="en-US" altLang="zh-CN" sz="1000" dirty="0"/>
              <a:t>(</a:t>
            </a:r>
            <a:r>
              <a:rPr lang="en-US" altLang="zh-CN" sz="1000" dirty="0" err="1"/>
              <a:t>Duca</a:t>
            </a:r>
            <a:r>
              <a:rPr lang="en-US" altLang="zh-CN" sz="1000" dirty="0"/>
              <a:t> </a:t>
            </a:r>
            <a:r>
              <a:rPr lang="en-US" altLang="zh-CN" sz="1000" dirty="0" err="1"/>
              <a:t>Cesarini</a:t>
            </a:r>
            <a:r>
              <a:rPr lang="en-US" altLang="zh-CN" sz="1000" dirty="0"/>
              <a:t>) </a:t>
            </a:r>
            <a:r>
              <a:rPr lang="zh-CN" altLang="en-US" sz="1000" dirty="0"/>
              <a:t>发现经营状况不尽如人意，建议我尽快为该季末写一部歌剧。 我接受了，并与司库兼诗人斯特比尼一起，开始为我要谱曲的诗歌寻找素材。 选择落在“</a:t>
            </a:r>
            <a:r>
              <a:rPr lang="en-US" altLang="zh-CN" sz="1000" dirty="0"/>
              <a:t>Le </a:t>
            </a:r>
            <a:r>
              <a:rPr lang="en-US" altLang="zh-CN" sz="1000" dirty="0" err="1"/>
              <a:t>barbier</a:t>
            </a:r>
            <a:r>
              <a:rPr lang="en-US" altLang="zh-CN" sz="1000" dirty="0"/>
              <a:t>”</a:t>
            </a:r>
            <a:r>
              <a:rPr lang="zh-CN" altLang="en-US" sz="1000" dirty="0"/>
              <a:t>上，我开始工作，并在 </a:t>
            </a:r>
            <a:r>
              <a:rPr lang="en-US" altLang="zh-CN" sz="1000" dirty="0"/>
              <a:t>13 </a:t>
            </a:r>
            <a:r>
              <a:rPr lang="zh-CN" altLang="en-US" sz="1000" dirty="0"/>
              <a:t>天内完成。 我的表演者是 </a:t>
            </a:r>
            <a:r>
              <a:rPr lang="en-US" altLang="zh-CN" sz="1000" dirty="0"/>
              <a:t>Garcia</a:t>
            </a:r>
            <a:r>
              <a:rPr lang="zh-CN" altLang="en-US" sz="1000" dirty="0"/>
              <a:t>、</a:t>
            </a:r>
            <a:r>
              <a:rPr lang="en-US" altLang="zh-CN" sz="1000" dirty="0"/>
              <a:t>Zamboni </a:t>
            </a:r>
            <a:r>
              <a:rPr lang="zh-CN" altLang="en-US" sz="1000" dirty="0"/>
              <a:t>和 </a:t>
            </a:r>
            <a:r>
              <a:rPr lang="en-US" altLang="zh-CN" sz="1000" dirty="0"/>
              <a:t>Giorgi Righetti</a:t>
            </a:r>
            <a:r>
              <a:rPr lang="zh-CN" altLang="en-US" sz="1000" dirty="0"/>
              <a:t>，他们三人都很勇敢。 我给 </a:t>
            </a:r>
            <a:r>
              <a:rPr lang="en-US" altLang="zh-CN" sz="1000" dirty="0" err="1"/>
              <a:t>Paisiello</a:t>
            </a:r>
            <a:r>
              <a:rPr lang="en-US" altLang="zh-CN" sz="1000" dirty="0"/>
              <a:t> </a:t>
            </a:r>
            <a:r>
              <a:rPr lang="zh-CN" altLang="en-US" sz="1000" dirty="0"/>
              <a:t>写了一封信 </a:t>
            </a:r>
            <a:r>
              <a:rPr lang="en-US" altLang="zh-CN" sz="1000" dirty="0"/>
              <a:t>[Giovanni </a:t>
            </a:r>
            <a:r>
              <a:rPr lang="en-US" altLang="zh-CN" sz="1000" dirty="0" err="1"/>
              <a:t>Paisiello</a:t>
            </a:r>
            <a:r>
              <a:rPr lang="en-US" altLang="zh-CN" sz="1000" dirty="0"/>
              <a:t> </a:t>
            </a:r>
            <a:r>
              <a:rPr lang="zh-CN" altLang="en-US" sz="1000" dirty="0"/>
              <a:t>还为 </a:t>
            </a:r>
            <a:r>
              <a:rPr lang="en-US" altLang="zh-CN" sz="1000" dirty="0"/>
              <a:t>Beaumarchais </a:t>
            </a:r>
            <a:r>
              <a:rPr lang="zh-CN" altLang="en-US" sz="1000" dirty="0"/>
              <a:t>的剧本创作了剧本，</a:t>
            </a:r>
            <a:r>
              <a:rPr lang="en-US" altLang="zh-CN" sz="1000" dirty="0"/>
              <a:t>Giuseppe </a:t>
            </a:r>
            <a:r>
              <a:rPr lang="en-US" altLang="zh-CN" sz="1000" dirty="0" err="1"/>
              <a:t>Petrosellini</a:t>
            </a:r>
            <a:r>
              <a:rPr lang="en-US" altLang="zh-CN" sz="1000" dirty="0"/>
              <a:t> </a:t>
            </a:r>
            <a:r>
              <a:rPr lang="zh-CN" altLang="en-US" sz="1000" dirty="0"/>
              <a:t>担任编剧并于 </a:t>
            </a:r>
            <a:r>
              <a:rPr lang="en-US" altLang="zh-CN" sz="1000" dirty="0"/>
              <a:t>1782 </a:t>
            </a:r>
            <a:r>
              <a:rPr lang="zh-CN" altLang="en-US" sz="1000" dirty="0"/>
              <a:t>年 </a:t>
            </a:r>
            <a:r>
              <a:rPr lang="en-US" altLang="zh-CN" sz="1000" dirty="0"/>
              <a:t>9 </a:t>
            </a:r>
            <a:r>
              <a:rPr lang="zh-CN" altLang="en-US" sz="1000" dirty="0"/>
              <a:t>月在圣彼得堡首演并取得了巨大成功</a:t>
            </a:r>
            <a:r>
              <a:rPr lang="en-US" altLang="zh-CN" sz="1000" dirty="0"/>
              <a:t>] </a:t>
            </a:r>
            <a:r>
              <a:rPr lang="zh-CN" altLang="en-US" sz="1000" dirty="0"/>
              <a:t>并向他解释说我不打算与我竞争进入它是因为我意识到自己的自卑，但我只想处理一个我喜欢的话题，如果可能的话，我想避免在他的剧本中出现同样的情节。 在做出这种放弃之后，我认为我已经保护了自己免受他的朋友和真正仰慕者的批评。 我错了！ 当我的歌剧出来时，他们像野兽一样扑向了那个没胡子的小大师，第一场演出是最狂风暴雨的一场。 不过我并不担心，当观众</a:t>
            </a:r>
            <a:r>
              <a:rPr lang="en-US" altLang="zh-CN" sz="1000" dirty="0"/>
              <a:t>——</a:t>
            </a:r>
            <a:r>
              <a:rPr lang="zh-CN" altLang="en-US" sz="1000" dirty="0"/>
              <a:t>他吹口哨时，我向表演者鼓掌。 暴风雨过后，理发师用一把“好刀”（</a:t>
            </a:r>
            <a:r>
              <a:rPr lang="en-US" altLang="zh-CN" sz="1000" dirty="0"/>
              <a:t>Beaumarchais</a:t>
            </a:r>
            <a:r>
              <a:rPr lang="zh-CN" altLang="en-US" sz="1000" dirty="0"/>
              <a:t>）把罗马人的胡子剃得非常好，我得意洋洋地被抬了起来。</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107583"/>
            <a:ext cx="4714146" cy="3016210"/>
          </a:xfrm>
          <a:prstGeom prst="rect">
            <a:avLst/>
          </a:prstGeom>
          <a:noFill/>
        </p:spPr>
        <p:txBody>
          <a:bodyPr wrap="square">
            <a:spAutoFit/>
          </a:bodyPr>
          <a:lstStyle/>
          <a:p>
            <a:r>
              <a:rPr lang="en-US" altLang="zh-CN" sz="1000" dirty="0"/>
              <a:t>»</a:t>
            </a:r>
            <a:r>
              <a:rPr lang="zh-CN" altLang="en-US" sz="1000" dirty="0"/>
              <a:t>对于意大利人来说，音乐是一种感官享受，仅此而已。 他们对这种美丽的精神启示的尊重不亚于对烹饪艺术的尊重。 他们想要的是他们可以一口气吸收其中内容的分数，不需要思考，甚至​​不需要注意，就像他们吃一碗通心粉一样。 </a:t>
            </a:r>
            <a:r>
              <a:rPr lang="en-US" altLang="zh-CN" sz="1000" dirty="0"/>
              <a:t>[...] </a:t>
            </a:r>
            <a:r>
              <a:rPr lang="zh-CN" altLang="en-US" sz="1000" dirty="0"/>
              <a:t>更重要的是，他们是经验丰富的狂热分子，与其他任何地方都不一样，甚至在学院也不例外，因此旋律、和声、节奏或乐器风格上最轻微的意想不到的创新都会激怒他们。 因此，当罗西尼 </a:t>
            </a:r>
            <a:r>
              <a:rPr lang="en-US" altLang="zh-CN" sz="1000" dirty="0"/>
              <a:t>(Rossini) </a:t>
            </a:r>
            <a:r>
              <a:rPr lang="zh-CN" altLang="en-US" sz="1000" dirty="0"/>
              <a:t>的 </a:t>
            </a:r>
            <a:r>
              <a:rPr lang="en-US" altLang="zh-CN" sz="1000" dirty="0" err="1"/>
              <a:t>Barbiere</a:t>
            </a:r>
            <a:r>
              <a:rPr lang="en-US" altLang="zh-CN" sz="1000" dirty="0"/>
              <a:t> di </a:t>
            </a:r>
            <a:r>
              <a:rPr lang="en-US" altLang="zh-CN" sz="1000" dirty="0" err="1"/>
              <a:t>Siviglia</a:t>
            </a:r>
            <a:r>
              <a:rPr lang="en-US" altLang="zh-CN" sz="1000" dirty="0"/>
              <a:t> </a:t>
            </a:r>
            <a:r>
              <a:rPr lang="zh-CN" altLang="en-US" sz="1000" dirty="0"/>
              <a:t>出现时，它完全是意大利风格，罗马的业余爱好者想要杀死这位年轻的大师，因为他如此无礼，做事与 </a:t>
            </a:r>
            <a:r>
              <a:rPr lang="en-US" altLang="zh-CN" sz="1000" dirty="0" err="1"/>
              <a:t>Paisiello</a:t>
            </a:r>
            <a:r>
              <a:rPr lang="en-US" altLang="zh-CN" sz="1000" dirty="0"/>
              <a:t> </a:t>
            </a:r>
            <a:r>
              <a:rPr lang="zh-CN" altLang="en-US" sz="1000" dirty="0"/>
              <a:t>不同。 </a:t>
            </a:r>
            <a:r>
              <a:rPr lang="en-US" altLang="zh-CN" sz="1000" dirty="0"/>
              <a:t>«</a:t>
            </a:r>
          </a:p>
          <a:p>
            <a:endParaRPr lang="en-US" sz="1000" dirty="0"/>
          </a:p>
          <a:p>
            <a:r>
              <a:rPr lang="zh-CN" altLang="en-US" sz="1000" dirty="0"/>
              <a:t>设置为首映式。 没有什么能像必需品、音乐打字员在场等待您的工作以及心疼的导演拔头发时的愤怒那样激发创造力。 我在意大利的时候，剧院的企业家到三十岁都秃顶了。 我在巴尔巴哈宫的一个小房间里创作了</a:t>
            </a:r>
            <a:r>
              <a:rPr lang="en-US" altLang="zh-CN" sz="1000" dirty="0"/>
              <a:t>《</a:t>
            </a:r>
            <a:r>
              <a:rPr lang="zh-CN" altLang="en-US" sz="1000" dirty="0"/>
              <a:t>奥赛罗</a:t>
            </a:r>
            <a:r>
              <a:rPr lang="en-US" altLang="zh-CN" sz="1000" dirty="0"/>
              <a:t>》</a:t>
            </a:r>
            <a:r>
              <a:rPr lang="zh-CN" altLang="en-US" sz="1000" dirty="0"/>
              <a:t>的序曲，在那里，最秃头、最狂野的导演强行把我锁起来，除了一碗通心粉和威胁说，如果我有生之年不会离开房间没有写最后一张纸条。 首演那天，我在斯卡拉歌剧院的屋檐下写下了 </a:t>
            </a:r>
            <a:r>
              <a:rPr lang="en-US" altLang="zh-CN" sz="1000" dirty="0" err="1"/>
              <a:t>Diebische</a:t>
            </a:r>
            <a:r>
              <a:rPr lang="en-US" altLang="zh-CN" sz="1000" dirty="0"/>
              <a:t> Magpie </a:t>
            </a:r>
            <a:r>
              <a:rPr lang="zh-CN" altLang="en-US" sz="1000" dirty="0"/>
              <a:t>的序曲，在那里我被导演关起来，并由四名机械师看守，他们被委托将我的作品一页一页地从窗户扔给打字员，谁在下面等着把它们写出来。 如果要中断乐谱的传送，他们会奉命亲自将我扔出窗外。 我在理发店做得更好； 我没有为它写序曲，而是拿了我为一部名为</a:t>
            </a:r>
            <a:r>
              <a:rPr lang="en-US" altLang="zh-CN" sz="1000" dirty="0"/>
              <a:t>《</a:t>
            </a:r>
            <a:r>
              <a:rPr lang="zh-CN" altLang="en-US" sz="1000" dirty="0"/>
              <a:t>伊丽莎白</a:t>
            </a:r>
            <a:r>
              <a:rPr lang="en-US" altLang="zh-CN" sz="1000" dirty="0"/>
              <a:t>》</a:t>
            </a:r>
            <a:r>
              <a:rPr lang="zh-CN" altLang="en-US" sz="1000" dirty="0"/>
              <a:t>的半连续剧写的序曲。 </a:t>
            </a:r>
            <a:r>
              <a:rPr lang="en-US" altLang="zh-CN" sz="1000" dirty="0"/>
              <a:t>[</a:t>
            </a:r>
            <a:r>
              <a:rPr lang="zh-CN" altLang="en-US" sz="1000" dirty="0"/>
              <a:t>顺便说一句，这出自歌剧</a:t>
            </a:r>
            <a:r>
              <a:rPr lang="en-US" altLang="zh-CN" sz="1000" dirty="0"/>
              <a:t>《</a:t>
            </a:r>
            <a:r>
              <a:rPr lang="zh-CN" altLang="en-US" sz="1000" dirty="0"/>
              <a:t>帕尔米拉的奥雷里亚诺</a:t>
            </a:r>
            <a:r>
              <a:rPr lang="en-US" altLang="zh-CN" sz="1000" dirty="0"/>
              <a:t>》]</a:t>
            </a:r>
            <a:r>
              <a:rPr lang="zh-CN" altLang="en-US" sz="1000" dirty="0"/>
              <a:t>。 观众喜出望外。 </a:t>
            </a:r>
            <a:r>
              <a:rPr lang="en-US" altLang="zh-CN" sz="1000" dirty="0"/>
              <a:t>«</a:t>
            </a:r>
            <a:endParaRPr lang="en-US" sz="1000" dirty="0"/>
          </a:p>
        </p:txBody>
      </p:sp>
    </p:spTree>
    <p:extLst>
      <p:ext uri="{BB962C8B-B14F-4D97-AF65-F5344CB8AC3E}">
        <p14:creationId xmlns:p14="http://schemas.microsoft.com/office/powerpoint/2010/main" val="166983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7897597-23F8-6154-35C3-19616E7AC78F}"/>
              </a:ext>
            </a:extLst>
          </p:cNvPr>
          <p:cNvSpPr txBox="1"/>
          <p:nvPr/>
        </p:nvSpPr>
        <p:spPr>
          <a:xfrm>
            <a:off x="45814" y="1002030"/>
            <a:ext cx="4830986" cy="5940088"/>
          </a:xfrm>
          <a:prstGeom prst="rect">
            <a:avLst/>
          </a:prstGeom>
          <a:noFill/>
        </p:spPr>
        <p:txBody>
          <a:bodyPr wrap="square">
            <a:spAutoFit/>
          </a:bodyPr>
          <a:lstStyle/>
          <a:p>
            <a:r>
              <a:rPr lang="zh-CN" altLang="en-US" sz="1000" dirty="0">
                <a:latin typeface="DengXian (Textkörper)"/>
              </a:rPr>
              <a:t>切萨雷</a:t>
            </a:r>
            <a:r>
              <a:rPr lang="en-US" altLang="zh-CN" sz="1000" dirty="0">
                <a:latin typeface="DengXian (Textkörper)"/>
              </a:rPr>
              <a:t>·</a:t>
            </a:r>
            <a:r>
              <a:rPr lang="zh-CN" altLang="en-US" sz="1000" dirty="0">
                <a:latin typeface="DengXian (Textkörper)"/>
              </a:rPr>
              <a:t>斯特比尼 </a:t>
            </a:r>
            <a:r>
              <a:rPr lang="en-US" altLang="zh-CN" sz="1000" dirty="0">
                <a:latin typeface="DengXian (Textkörper)"/>
              </a:rPr>
              <a:t>(Cesare </a:t>
            </a:r>
            <a:r>
              <a:rPr lang="en-US" altLang="zh-CN" sz="1000" dirty="0" err="1">
                <a:latin typeface="DengXian (Textkörper)"/>
              </a:rPr>
              <a:t>Sterbini</a:t>
            </a:r>
            <a:r>
              <a:rPr lang="en-US" altLang="zh-CN" sz="1000" dirty="0">
                <a:latin typeface="DengXian (Textkörper)"/>
              </a:rPr>
              <a:t>) </a:t>
            </a:r>
            <a:r>
              <a:rPr lang="zh-CN" altLang="en-US" sz="1000" dirty="0">
                <a:latin typeface="DengXian (Textkörper)"/>
              </a:rPr>
              <a:t>为罗西尼 </a:t>
            </a:r>
            <a:r>
              <a:rPr lang="en-US" altLang="zh-CN" sz="1000" dirty="0">
                <a:latin typeface="DengXian (Textkörper)"/>
              </a:rPr>
              <a:t>(Rossini) </a:t>
            </a:r>
            <a:r>
              <a:rPr lang="zh-CN" altLang="en-US" sz="1000" dirty="0">
                <a:latin typeface="DengXian (Textkörper)"/>
              </a:rPr>
              <a:t>的</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》(Barber of Seville) </a:t>
            </a:r>
            <a:r>
              <a:rPr lang="zh-CN" altLang="en-US" sz="1000" dirty="0">
                <a:latin typeface="DengXian (Textkörper)"/>
              </a:rPr>
              <a:t>创作的剧本改编自博马舍 </a:t>
            </a:r>
            <a:r>
              <a:rPr lang="en-US" altLang="zh-CN" sz="1000" dirty="0">
                <a:latin typeface="DengXian (Textkörper)"/>
              </a:rPr>
              <a:t>(Beaumarchais) </a:t>
            </a:r>
            <a:r>
              <a:rPr lang="zh-CN" altLang="en-US" sz="1000" dirty="0">
                <a:latin typeface="DengXian (Textkörper)"/>
              </a:rPr>
              <a:t>的著名喜剧</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a:t>
            </a:r>
            <a:r>
              <a:rPr lang="zh-CN" altLang="en-US" sz="1000" dirty="0">
                <a:latin typeface="DengXian (Textkörper)"/>
              </a:rPr>
              <a:t>，这部喜剧充满了阴谋和困惑，主题自古以来就一直处于人类事务的前沿。 ：欲望、爱情、权力和金钱。 该剧在主题上继承了即兴戏剧的传统，即兴戏剧，起源于文艺复兴时期的意大利。 在即兴喜剧中，没有预先确定的文本； 它是即兴的，行动的动力是根据情况发展起来的，对话是即兴的。 这些戏剧在集市广场或其他公共场所以及剧院或私人节日上演。</a:t>
            </a:r>
            <a:endParaRPr lang="de-DE" altLang="zh-CN" sz="1000" dirty="0">
              <a:latin typeface="DengXian (Textkörper)"/>
            </a:endParaRPr>
          </a:p>
          <a:p>
            <a:endParaRPr lang="de-DE" sz="1000" dirty="0">
              <a:latin typeface="DengXian (Textkörper)"/>
            </a:endParaRPr>
          </a:p>
          <a:p>
            <a:r>
              <a:rPr lang="zh-CN" altLang="en-US" sz="1000" dirty="0"/>
              <a:t>当然，如果没有其他地方的严格规定，这种即兴创作是不可能的。 通常，有一个简短的场景，大致概述了情节并解释了各个角色之间的关系：基本主题始终是两个年轻人的爱情，他们的父亲，老人，最初拒绝了，但最终还是接受了</a:t>
            </a:r>
            <a:r>
              <a:rPr lang="en-US" altLang="zh-CN" sz="1000" dirty="0"/>
              <a:t>- </a:t>
            </a:r>
            <a:r>
              <a:rPr lang="zh-CN" altLang="en-US" sz="1000" dirty="0"/>
              <a:t>或多或少是自愿的 </a:t>
            </a:r>
            <a:r>
              <a:rPr lang="en-US" altLang="zh-CN" sz="1000" dirty="0"/>
              <a:t>- </a:t>
            </a:r>
            <a:r>
              <a:rPr lang="zh-CN" altLang="en-US" sz="1000" dirty="0"/>
              <a:t>是允许的。 这个基本主题被社会批评“打底”并带有政治讽刺元素的情况并不少见。 然而，最重要的是，一部 </a:t>
            </a:r>
            <a:r>
              <a:rPr lang="en-US" altLang="zh-CN" sz="1000" dirty="0" err="1"/>
              <a:t>Comici</a:t>
            </a:r>
            <a:r>
              <a:rPr lang="en-US" altLang="zh-CN" sz="1000" dirty="0"/>
              <a:t> dell'arte </a:t>
            </a:r>
            <a:r>
              <a:rPr lang="zh-CN" altLang="en-US" sz="1000" dirty="0"/>
              <a:t>总是包含相同的典型人物：首先是 </a:t>
            </a:r>
            <a:r>
              <a:rPr lang="en-US" altLang="zh-CN" sz="1000" dirty="0"/>
              <a:t>Pantalone</a:t>
            </a:r>
            <a:r>
              <a:rPr lang="zh-CN" altLang="en-US" sz="1000" dirty="0"/>
              <a:t>，这位威尼斯商人，尽管年事已高，但仍然热衷于每个女人的裙子及其内容</a:t>
            </a:r>
            <a:r>
              <a:rPr lang="en-US" altLang="zh-CN" sz="1000" dirty="0"/>
              <a:t>——</a:t>
            </a:r>
            <a:r>
              <a:rPr lang="zh-CN" altLang="en-US" sz="1000" dirty="0"/>
              <a:t>就像 </a:t>
            </a:r>
            <a:r>
              <a:rPr lang="en-US" altLang="zh-CN" sz="1000" dirty="0"/>
              <a:t>Dottore Bologna</a:t>
            </a:r>
            <a:r>
              <a:rPr lang="zh-CN" altLang="en-US" sz="1000" dirty="0"/>
              <a:t>，他，在他迂腐、多嘴的假装学习中，犯下了最大的愚蠢，从而使自己受到嘲笑； </a:t>
            </a:r>
            <a:r>
              <a:rPr lang="en-US" altLang="zh-CN" sz="1000" dirty="0" err="1"/>
              <a:t>Arlecchino</a:t>
            </a:r>
            <a:r>
              <a:rPr lang="zh-CN" altLang="en-US" sz="1000" dirty="0"/>
              <a:t>和</a:t>
            </a:r>
            <a:r>
              <a:rPr lang="en-US" altLang="zh-CN" sz="1000" dirty="0"/>
              <a:t>Brighella</a:t>
            </a:r>
            <a:r>
              <a:rPr lang="zh-CN" altLang="en-US" sz="1000" dirty="0"/>
              <a:t>，贝加莫的两个仆人，一个狡猾、狡猾、狡猾，另一个脾气好、笨拙； 最后是年轻的情侣 </a:t>
            </a:r>
            <a:r>
              <a:rPr lang="en-US" altLang="zh-CN" sz="1000" dirty="0" err="1"/>
              <a:t>gli</a:t>
            </a:r>
            <a:r>
              <a:rPr lang="en-US" altLang="zh-CN" sz="1000" dirty="0"/>
              <a:t> </a:t>
            </a:r>
            <a:r>
              <a:rPr lang="en-US" altLang="zh-CN" sz="1000" dirty="0" err="1"/>
              <a:t>innamorati</a:t>
            </a:r>
            <a:r>
              <a:rPr lang="zh-CN" altLang="en-US" sz="1000" dirty="0"/>
              <a:t>，他们的主要特征是他们的痴情和他们不会说方言的事实。 此外，即兴喜剧中还有许多其他典型人物，例如教堂的人，或其他“匿名”仆人，</a:t>
            </a:r>
            <a:r>
              <a:rPr lang="en-US" altLang="zh-CN" sz="1000" dirty="0" err="1"/>
              <a:t>Pulcinelli</a:t>
            </a:r>
            <a:r>
              <a:rPr lang="zh-CN" altLang="en-US" sz="1000" dirty="0"/>
              <a:t>。</a:t>
            </a:r>
            <a:endParaRPr lang="de-DE" altLang="zh-CN" sz="1000" dirty="0"/>
          </a:p>
          <a:p>
            <a:endParaRPr lang="de-DE" sz="1000" dirty="0"/>
          </a:p>
          <a:p>
            <a:r>
              <a:rPr lang="zh-CN" altLang="en-US" sz="1000" dirty="0"/>
              <a:t>演员通常戴上面具，以强调和加强角色的典型化； 另一方面，不太明确的角色在表演者的随机身份中显得暴露无遗。 除了面具和他们自己的方言，即兴喜剧中的每个角色也有一个独特的姿势，延续着典型的动作风格。 例如，</a:t>
            </a:r>
            <a:r>
              <a:rPr lang="en-US" altLang="zh-CN" sz="1000" dirty="0" err="1"/>
              <a:t>Arlecchino</a:t>
            </a:r>
            <a:r>
              <a:rPr lang="en-US" altLang="zh-CN" sz="1000" dirty="0"/>
              <a:t> </a:t>
            </a:r>
            <a:r>
              <a:rPr lang="zh-CN" altLang="en-US" sz="1000" dirty="0"/>
              <a:t>随时准备就绪，随时待命，始终处于运动状态。 他的基本姿势</a:t>
            </a:r>
            <a:r>
              <a:rPr lang="en-US" altLang="zh-CN" sz="1000" dirty="0"/>
              <a:t>——</a:t>
            </a:r>
            <a:r>
              <a:rPr lang="zh-CN" altLang="en-US" sz="1000" dirty="0"/>
              <a:t>头部略微倾斜，上半身弯曲，弓步跳跃</a:t>
            </a:r>
            <a:r>
              <a:rPr lang="en-US" altLang="zh-CN" sz="1000" dirty="0"/>
              <a:t>——</a:t>
            </a:r>
            <a:r>
              <a:rPr lang="zh-CN" altLang="en-US" sz="1000" dirty="0"/>
              <a:t>表明他愿意始终为他人服务，并在这样做时确保自己的优势。 从这种严格的运动规范中，喜剧表演者能够表达多种情感、思想和意图，从而实现“艺术的最高原则”：“统一中的多样性，以严格设计的形式生动、令人惊讶和不可预测</a:t>
            </a:r>
            <a:r>
              <a:rPr lang="en-US" altLang="zh-CN" sz="1000" dirty="0"/>
              <a:t>, </a:t>
            </a:r>
            <a:r>
              <a:rPr lang="zh-CN" altLang="en-US" sz="1000" dirty="0"/>
              <a:t>艺术形式。</a:t>
            </a:r>
            <a:r>
              <a:rPr lang="en-US" altLang="zh-CN" sz="1000" dirty="0"/>
              <a:t>« </a:t>
            </a:r>
            <a:r>
              <a:rPr lang="zh-CN" altLang="en-US" sz="1000" dirty="0"/>
              <a:t>通常情况下，一个即兴喜剧演员在他的一生中都体现了同一个角色，可以说，将其作为他的另一个自我，并将现实与舞台上的戏剧结合起来，在他自己的形象和角色之间做出选择，这他体现出来，来回跳跃。</a:t>
            </a:r>
            <a:endParaRPr lang="de-DE" altLang="zh-CN" sz="1000" dirty="0"/>
          </a:p>
          <a:p>
            <a:endParaRPr lang="de-DE" sz="1000" dirty="0"/>
          </a:p>
          <a:p>
            <a:r>
              <a:rPr lang="zh-CN" altLang="en-US" sz="1000" dirty="0"/>
              <a:t>可以这么说，作为即兴创作的一种辅助手段，每个演员也习惯于获得一些固定的场景</a:t>
            </a:r>
            <a:r>
              <a:rPr lang="en-US" altLang="zh-CN" sz="1000" dirty="0"/>
              <a:t>——</a:t>
            </a:r>
            <a:r>
              <a:rPr lang="zh-CN" altLang="en-US" sz="1000" dirty="0"/>
              <a:t>对话、独白、哑剧插曲</a:t>
            </a:r>
            <a:r>
              <a:rPr lang="en-US" altLang="zh-CN" sz="1000" dirty="0"/>
              <a:t>——</a:t>
            </a:r>
            <a:r>
              <a:rPr lang="zh-CN" altLang="en-US" sz="1000" dirty="0"/>
              <a:t>并在必要时使用它们。 其中一些定位球甚至被编目记录在教科书中。 顺带一提，罗西尼很可能也使用了这种在当时的音乐中还很普遍的技巧，因为可以假设他只能在如此短的时间内完成</a:t>
            </a:r>
            <a:r>
              <a:rPr lang="en-US" altLang="zh-CN" sz="1000" dirty="0"/>
              <a:t>《</a:t>
            </a:r>
            <a:r>
              <a:rPr lang="zh-CN" altLang="en-US" sz="1000" dirty="0"/>
              <a:t>理发师</a:t>
            </a:r>
            <a:r>
              <a:rPr lang="en-US" altLang="zh-CN" sz="1000" dirty="0"/>
              <a:t>》</a:t>
            </a:r>
            <a:r>
              <a:rPr lang="zh-CN" altLang="en-US" sz="1000" dirty="0"/>
              <a:t>（根据他自己的说法是 </a:t>
            </a:r>
            <a:r>
              <a:rPr lang="en-US" altLang="zh-CN" sz="1000" dirty="0"/>
              <a:t>13 </a:t>
            </a:r>
            <a:r>
              <a:rPr lang="zh-CN" altLang="en-US" sz="1000" dirty="0"/>
              <a:t>天）使用早期作品中使用的布景。 在音乐中，有时也习惯于从一开始就创作一个可以从一个作品交换和转移到另一个作品的单独音乐部分的曲目； 这也是由于 </a:t>
            </a:r>
            <a:r>
              <a:rPr lang="en-US" altLang="zh-CN" sz="1000" dirty="0"/>
              <a:t>18 </a:t>
            </a:r>
            <a:r>
              <a:rPr lang="zh-CN" altLang="en-US" sz="1000" dirty="0"/>
              <a:t>世纪音乐的典型化而成为可能的，</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002030"/>
            <a:ext cx="4714146" cy="4247317"/>
          </a:xfrm>
          <a:prstGeom prst="rect">
            <a:avLst/>
          </a:prstGeom>
          <a:noFill/>
        </p:spPr>
        <p:txBody>
          <a:bodyPr wrap="square">
            <a:spAutoFit/>
          </a:bodyPr>
          <a:lstStyle/>
          <a:p>
            <a:r>
              <a:rPr lang="zh-CN" altLang="en-US" sz="1000" dirty="0"/>
              <a:t>这种音乐在很大程度上使用固定的内容和表达形式，并且其音乐语言使用某些表达态度，如词汇。 最重要的是，喜歌剧的形式，喜歌剧，占据了意大利即兴戏剧的决定性元素：音乐通过支持角色因动作和表演而自发变化的表情来适应舞台上发生的事情。歌手离开舞台以表现内心状态或总体思想的大型咏叹调的表现静态</a:t>
            </a:r>
            <a:endParaRPr lang="de-DE" altLang="zh-CN" sz="1000" dirty="0"/>
          </a:p>
          <a:p>
            <a:endParaRPr lang="de-DE" sz="1000" dirty="0"/>
          </a:p>
          <a:p>
            <a:r>
              <a:rPr lang="zh-CN" altLang="en-US" sz="1000" dirty="0"/>
              <a:t>然而，博马舍绝不是即兴喜剧诗人。 到 </a:t>
            </a:r>
            <a:r>
              <a:rPr lang="en-US" altLang="zh-CN" sz="1000" dirty="0"/>
              <a:t>1775 </a:t>
            </a:r>
            <a:r>
              <a:rPr lang="zh-CN" altLang="en-US" sz="1000" dirty="0"/>
              <a:t>年写成</a:t>
            </a:r>
            <a:r>
              <a:rPr lang="en-US" altLang="zh-CN" sz="1000" dirty="0"/>
              <a:t>《</a:t>
            </a:r>
            <a:r>
              <a:rPr lang="zh-CN" altLang="en-US" sz="1000" dirty="0"/>
              <a:t>理发师</a:t>
            </a:r>
            <a:r>
              <a:rPr lang="en-US" altLang="zh-CN" sz="1000" dirty="0"/>
              <a:t>》</a:t>
            </a:r>
            <a:r>
              <a:rPr lang="zh-CN" altLang="en-US" sz="1000" dirty="0"/>
              <a:t>时，法国的莫里哀和后来意大利的戈尔多尼早已预示着即兴喜剧的没落。 由于喜剧的面具在游戏的严格规定和惯例中变得僵硬，他们被现实的角色所取代。 然而，在制作他的喜剧时，博马尔凯使用了即兴喜剧的技巧和人物，因为他有时会“内置”其他戏剧中的场景，包括其他流派的场景。 在 </a:t>
            </a:r>
            <a:r>
              <a:rPr lang="en-US" altLang="zh-CN" sz="1000" dirty="0"/>
              <a:t>Beaumarchais </a:t>
            </a:r>
            <a:r>
              <a:rPr lang="zh-CN" altLang="en-US" sz="1000" dirty="0"/>
              <a:t>和 </a:t>
            </a:r>
            <a:r>
              <a:rPr lang="en-US" altLang="zh-CN" sz="1000" dirty="0"/>
              <a:t>Rossini </a:t>
            </a:r>
            <a:r>
              <a:rPr lang="zh-CN" altLang="en-US" sz="1000" dirty="0"/>
              <a:t>的 </a:t>
            </a:r>
            <a:r>
              <a:rPr lang="en-US" altLang="zh-CN" sz="1000" dirty="0" err="1"/>
              <a:t>Bartolo</a:t>
            </a:r>
            <a:r>
              <a:rPr lang="en-US" altLang="zh-CN" sz="1000" dirty="0"/>
              <a:t> </a:t>
            </a:r>
            <a:r>
              <a:rPr lang="zh-CN" altLang="en-US" sz="1000" dirty="0"/>
              <a:t>医生身上，不难认出 </a:t>
            </a:r>
            <a:r>
              <a:rPr lang="en-US" altLang="zh-CN" sz="1000" dirty="0"/>
              <a:t>Dottore </a:t>
            </a:r>
            <a:r>
              <a:rPr lang="zh-CN" altLang="en-US" sz="1000" dirty="0"/>
              <a:t>的面具。 另一方面，费加罗显示了 </a:t>
            </a:r>
            <a:r>
              <a:rPr lang="en-US" altLang="zh-CN" sz="1000" dirty="0" err="1"/>
              <a:t>Arlecchino</a:t>
            </a:r>
            <a:r>
              <a:rPr lang="en-US" altLang="zh-CN" sz="1000" dirty="0"/>
              <a:t> </a:t>
            </a:r>
            <a:r>
              <a:rPr lang="zh-CN" altLang="en-US" sz="1000" dirty="0"/>
              <a:t>的特征，狡猾的仆人，音乐老师 </a:t>
            </a:r>
            <a:r>
              <a:rPr lang="en-US" altLang="zh-CN" sz="1000" dirty="0" err="1"/>
              <a:t>Rosinas</a:t>
            </a:r>
            <a:r>
              <a:rPr lang="zh-CN" altLang="en-US" sz="1000" dirty="0"/>
              <a:t>，</a:t>
            </a:r>
            <a:r>
              <a:rPr lang="en-US" altLang="zh-CN" sz="1000" dirty="0"/>
              <a:t>Don Bazile </a:t>
            </a:r>
            <a:r>
              <a:rPr lang="zh-CN" altLang="en-US" sz="1000" dirty="0"/>
              <a:t>或 </a:t>
            </a:r>
            <a:r>
              <a:rPr lang="en-US" altLang="zh-CN" sz="1000" dirty="0"/>
              <a:t>Basilio</a:t>
            </a:r>
            <a:r>
              <a:rPr lang="zh-CN" altLang="en-US" sz="1000" dirty="0"/>
              <a:t>，体现了教会的人 </a:t>
            </a:r>
            <a:r>
              <a:rPr lang="en-US" altLang="zh-CN" sz="1000" dirty="0"/>
              <a:t>- </a:t>
            </a:r>
            <a:r>
              <a:rPr lang="zh-CN" altLang="en-US" sz="1000" dirty="0"/>
              <a:t>和 </a:t>
            </a:r>
            <a:r>
              <a:rPr lang="en-US" altLang="zh-CN" sz="1000" dirty="0" err="1"/>
              <a:t>gli</a:t>
            </a:r>
            <a:r>
              <a:rPr lang="en-US" altLang="zh-CN" sz="1000" dirty="0"/>
              <a:t> </a:t>
            </a:r>
            <a:r>
              <a:rPr lang="en-US" altLang="zh-CN" sz="1000" dirty="0" err="1"/>
              <a:t>innamorati</a:t>
            </a:r>
            <a:r>
              <a:rPr lang="en-US" altLang="zh-CN" sz="1000" dirty="0"/>
              <a:t> ...</a:t>
            </a:r>
            <a:endParaRPr lang="de-DE" altLang="zh-CN" sz="1000" dirty="0"/>
          </a:p>
          <a:p>
            <a:endParaRPr lang="de-DE" sz="1000" dirty="0"/>
          </a:p>
          <a:p>
            <a:r>
              <a:rPr lang="zh-CN" altLang="en-US" sz="1000" dirty="0"/>
              <a:t>然而，博马尔凯的</a:t>
            </a:r>
            <a:r>
              <a:rPr lang="en-US" altLang="zh-CN" sz="1000" dirty="0"/>
              <a:t>《</a:t>
            </a:r>
            <a:r>
              <a:rPr lang="zh-CN" altLang="en-US" sz="1000" dirty="0"/>
              <a:t>芭比耶</a:t>
            </a:r>
            <a:r>
              <a:rPr lang="en-US" altLang="zh-CN" sz="1000" dirty="0"/>
              <a:t>》</a:t>
            </a:r>
            <a:r>
              <a:rPr lang="zh-CN" altLang="en-US" sz="1000" dirty="0"/>
              <a:t>和罗西尼的</a:t>
            </a:r>
            <a:r>
              <a:rPr lang="en-US" altLang="zh-CN" sz="1000" dirty="0"/>
              <a:t>《</a:t>
            </a:r>
            <a:r>
              <a:rPr lang="zh-CN" altLang="en-US" sz="1000" dirty="0"/>
              <a:t>芭比耶</a:t>
            </a:r>
            <a:r>
              <a:rPr lang="en-US" altLang="zh-CN" sz="1000" dirty="0"/>
              <a:t>》</a:t>
            </a:r>
            <a:r>
              <a:rPr lang="zh-CN" altLang="en-US" sz="1000" dirty="0"/>
              <a:t>一样，在喜剧的基础上复活了传统的模式，从熟悉的材料中获得了新的纠葛、反抗和妙语，旧喜剧最终又变成了喜剧。创造新的东西。 </a:t>
            </a:r>
            <a:r>
              <a:rPr lang="en-US" altLang="zh-CN" sz="1000" dirty="0"/>
              <a:t>Beaumarchais </a:t>
            </a:r>
            <a:r>
              <a:rPr lang="zh-CN" altLang="en-US" sz="1000" dirty="0"/>
              <a:t>最初打算将他的“理发师”作为自己的歌剧剧本，但在被意大利剧院拒绝后对其进行了多次修改（打算担任主角的歌手本人以前是理发师，因此不想出现在歌剧中）这个角色）。 凭借闪亮的旋律、活泼的节奏和他的作曲技巧，罗西尼现在将 </a:t>
            </a:r>
            <a:r>
              <a:rPr lang="en-US" altLang="zh-CN" sz="1000" dirty="0"/>
              <a:t>»</a:t>
            </a:r>
            <a:r>
              <a:rPr lang="en-US" altLang="zh-CN" sz="1000" dirty="0" err="1"/>
              <a:t>Barbiere</a:t>
            </a:r>
            <a:r>
              <a:rPr lang="en-US" altLang="zh-CN" sz="1000" dirty="0"/>
              <a:t>« </a:t>
            </a:r>
            <a:r>
              <a:rPr lang="zh-CN" altLang="en-US" sz="1000" dirty="0"/>
              <a:t>变成了一部卓越的歌剧，并将讽刺的形式化作为进一步的元素添加到音乐中</a:t>
            </a:r>
            <a:endParaRPr lang="de-DE" altLang="zh-CN" sz="1000" dirty="0"/>
          </a:p>
          <a:p>
            <a:endParaRPr lang="de-DE" sz="1000" dirty="0"/>
          </a:p>
          <a:p>
            <a:r>
              <a:rPr lang="zh-CN" altLang="en-US" sz="1000" dirty="0"/>
              <a:t>最晚从本世纪下半叶开始，意大利即兴曲的形式再次成为热门话题。 一方面，</a:t>
            </a:r>
            <a:r>
              <a:rPr lang="en-US" altLang="zh-CN" sz="1000" dirty="0" err="1"/>
              <a:t>Wachtangow</a:t>
            </a:r>
            <a:r>
              <a:rPr lang="zh-CN" altLang="en-US" sz="1000" dirty="0"/>
              <a:t>、</a:t>
            </a:r>
            <a:r>
              <a:rPr lang="en-US" altLang="zh-CN" sz="1000" dirty="0" err="1"/>
              <a:t>Strehler</a:t>
            </a:r>
            <a:r>
              <a:rPr lang="en-US" altLang="zh-CN" sz="1000" dirty="0"/>
              <a:t> </a:t>
            </a:r>
            <a:r>
              <a:rPr lang="zh-CN" altLang="en-US" sz="1000" dirty="0"/>
              <a:t>和 </a:t>
            </a:r>
            <a:r>
              <a:rPr lang="en-US" altLang="zh-CN" sz="1000" dirty="0"/>
              <a:t>Berghaus </a:t>
            </a:r>
            <a:r>
              <a:rPr lang="zh-CN" altLang="en-US" sz="1000" dirty="0"/>
              <a:t>等人的旧喜剧风格的作品被创作为自然主义幻觉戏剧的反模式； 另一方面，越来越多的演员组成剧团，他们上演自己的戏剧</a:t>
            </a:r>
            <a:r>
              <a:rPr lang="en-US" altLang="zh-CN" sz="1000" dirty="0"/>
              <a:t>——</a:t>
            </a:r>
            <a:r>
              <a:rPr lang="zh-CN" altLang="en-US" sz="1000" dirty="0"/>
              <a:t>喜剧和悲剧</a:t>
            </a:r>
            <a:r>
              <a:rPr lang="en-US" altLang="zh-CN" sz="1000" dirty="0"/>
              <a:t>——</a:t>
            </a:r>
            <a:r>
              <a:rPr lang="zh-CN" altLang="en-US" sz="1000" dirty="0"/>
              <a:t>完全按照艺术喜剧的传统，一时兴起，同时也受到观众对剧情的看法。 从剧院再戏剧化的角度来看，使用了 </a:t>
            </a:r>
            <a:r>
              <a:rPr lang="en-US" altLang="zh-CN" sz="1000" dirty="0"/>
              <a:t>Commedia dell'arte </a:t>
            </a:r>
            <a:r>
              <a:rPr lang="zh-CN" altLang="en-US" sz="1000" dirty="0"/>
              <a:t>的基本元素，并用它们解决了新的环境和条件</a:t>
            </a:r>
            <a:endParaRPr lang="en-US" sz="1000" dirty="0"/>
          </a:p>
        </p:txBody>
      </p:sp>
      <p:pic>
        <p:nvPicPr>
          <p:cNvPr id="4" name="Grafik 3">
            <a:extLst>
              <a:ext uri="{FF2B5EF4-FFF2-40B4-BE49-F238E27FC236}">
                <a16:creationId xmlns:a16="http://schemas.microsoft.com/office/drawing/2014/main" id="{19A59676-42A3-4A8C-26B5-1FAE168E8C9D}"/>
              </a:ext>
            </a:extLst>
          </p:cNvPr>
          <p:cNvPicPr>
            <a:picLocks noChangeAspect="1"/>
          </p:cNvPicPr>
          <p:nvPr/>
        </p:nvPicPr>
        <p:blipFill>
          <a:blip r:embed="rId2"/>
          <a:stretch>
            <a:fillRect/>
          </a:stretch>
        </p:blipFill>
        <p:spPr>
          <a:xfrm>
            <a:off x="3672840" y="77470"/>
            <a:ext cx="2560320" cy="924560"/>
          </a:xfrm>
          <a:prstGeom prst="rect">
            <a:avLst/>
          </a:prstGeom>
        </p:spPr>
      </p:pic>
    </p:spTree>
    <p:extLst>
      <p:ext uri="{BB962C8B-B14F-4D97-AF65-F5344CB8AC3E}">
        <p14:creationId xmlns:p14="http://schemas.microsoft.com/office/powerpoint/2010/main" val="666044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20" y="94734"/>
            <a:ext cx="2700020" cy="6801862"/>
          </a:xfrm>
          <a:prstGeom prst="rect">
            <a:avLst/>
          </a:prstGeom>
          <a:noFill/>
        </p:spPr>
        <p:txBody>
          <a:bodyPr wrap="square">
            <a:spAutoFit/>
          </a:bodyPr>
          <a:lstStyle/>
          <a:p>
            <a:r>
              <a:rPr lang="en-US" dirty="0"/>
              <a:t>HANDLUNG</a:t>
            </a:r>
          </a:p>
          <a:p>
            <a:endParaRPr lang="en-US" dirty="0"/>
          </a:p>
          <a:p>
            <a:r>
              <a:rPr lang="en-US" sz="1000" dirty="0"/>
              <a:t>Act 1</a:t>
            </a:r>
          </a:p>
          <a:p>
            <a:r>
              <a:rPr lang="zh-CN" altLang="en-US" sz="1000" dirty="0"/>
              <a:t>希伯来人受到非利士人的压迫，向上帝求助。 参孙以其非凡的力量和英勇事迹而闻名，他鼓励他们并承诺拯救以色列人民。 加沙总督亚比米勒带着他的追随者非利士人出现。 他嘲笑希伯来人，蔑视他们的上帝无法将他们从囚禁中解救出来。 这激怒了参孙。 亚比米勒在战斗中被他杀死。 一位使者告诉非利士人，犹太人在参孙的领导下蹂躏了加沙地带。 当大祭司在受害者中认出亚比梅勒时，他诅咒参孙并发誓要报复。 希伯来人庆祝意想不到的叛乱。 大利拉来了。 参孙对她着迷，但古希伯来人警告他提防她。 他预言了参孙的命运。</a:t>
            </a:r>
            <a:endParaRPr lang="de-DE" altLang="zh-CN" sz="1000" dirty="0"/>
          </a:p>
          <a:p>
            <a:endParaRPr lang="de-DE" sz="1000" dirty="0"/>
          </a:p>
          <a:p>
            <a:r>
              <a:rPr lang="de-DE" sz="1000" dirty="0"/>
              <a:t>Act 2</a:t>
            </a:r>
          </a:p>
          <a:p>
            <a:r>
              <a:rPr lang="zh-CN" altLang="en-US" sz="1000" dirty="0"/>
              <a:t>大利拉正在等待参孙。 然后达贡的大祭司出现了，他想通过阴谋赢得大利拉。 她应该从参孙那里探出他非凡力量的秘密，以打倒他。 当大利拉拒绝大祭司的钱时，大祭司质疑参孙对她的爱。 黛利拉开始怀疑与参孙幸福未来的可能性，并决定签订黑暗协议。 不久之后，参孙拜访大利拉，向她道别。 他被选中在与非利士人的战斗中解放他的人民。 大利拉对参孙在执行任务时丝毫没有退缩感到失望，觉得自己的背叛决定是正确的。 在热情的爱情和神圣的义务之间摇摆不定，萨姆森变得虚弱。 黛利拉敦促他告诉她这个秘密，以证明他的爱：参孙非凡的力量在于他的头发。 大利拉趁机剪掉头发，参孙无奈任凭敌人摆布。</a:t>
            </a:r>
            <a:endParaRPr lang="de-DE" altLang="zh-CN" sz="1000" dirty="0"/>
          </a:p>
          <a:p>
            <a:endParaRPr lang="en-US" sz="1000" dirty="0"/>
          </a:p>
          <a:p>
            <a:r>
              <a:rPr lang="en-US" sz="1000" dirty="0"/>
              <a:t>Act 3</a:t>
            </a:r>
          </a:p>
          <a:p>
            <a:r>
              <a:rPr lang="zh-CN" altLang="en-US" sz="1000" dirty="0"/>
              <a:t>参孙在非利士人的囚禁中被弄瞎了头发。 他在那里哀叹自己的命运。 士兵带领他进入圣殿，非利士人在那里庆祝他们的胜利并尊崇他们的神大衮。 他在那里被人群嘲笑。 黛利拉声称她从未真正爱过他。 当非利士人试图强迫他尊敬达贡时，他恢复了力量并导致圣殿倒塌。</a:t>
            </a:r>
            <a:endParaRPr lang="en-US" sz="1000" dirty="0"/>
          </a:p>
        </p:txBody>
      </p:sp>
      <p:sp>
        <p:nvSpPr>
          <p:cNvPr id="4" name="Textfeld 3">
            <a:extLst>
              <a:ext uri="{FF2B5EF4-FFF2-40B4-BE49-F238E27FC236}">
                <a16:creationId xmlns:a16="http://schemas.microsoft.com/office/drawing/2014/main" id="{FA886956-6C86-991D-4A69-001F6C7AB1DA}"/>
              </a:ext>
            </a:extLst>
          </p:cNvPr>
          <p:cNvSpPr txBox="1"/>
          <p:nvPr/>
        </p:nvSpPr>
        <p:spPr>
          <a:xfrm>
            <a:off x="2834640" y="94734"/>
            <a:ext cx="3342640" cy="6709529"/>
          </a:xfrm>
          <a:prstGeom prst="rect">
            <a:avLst/>
          </a:prstGeom>
          <a:noFill/>
        </p:spPr>
        <p:txBody>
          <a:bodyPr wrap="square">
            <a:spAutoFit/>
          </a:bodyPr>
          <a:lstStyle/>
          <a:p>
            <a:r>
              <a:rPr lang="en-US" altLang="zh-CN" sz="1000" dirty="0"/>
              <a:t>J B »Samson et Dalila« </a:t>
            </a:r>
            <a:r>
              <a:rPr lang="zh-CN" altLang="en-US" sz="1000" dirty="0"/>
              <a:t>是一部浪漫的歌剧，有大型合唱场景、对状态的抒情描述和动感十足的场景。 和电影有什么关系？ 你在哪里看到电影和歌剧之间的接口？ </a:t>
            </a:r>
            <a:endParaRPr lang="de-DE" altLang="zh-CN" sz="1000" dirty="0"/>
          </a:p>
          <a:p>
            <a:endParaRPr lang="de-DE" altLang="zh-CN" sz="1000" dirty="0"/>
          </a:p>
          <a:p>
            <a:r>
              <a:rPr lang="en-US" altLang="zh-CN" sz="1000" dirty="0"/>
              <a:t>D S </a:t>
            </a:r>
            <a:r>
              <a:rPr lang="zh-CN" altLang="en-US" sz="1000" dirty="0"/>
              <a:t>首先，歌剧和电影结合了所有其他艺术：音乐、文学、戏剧、绘画和舞蹈。 在电影中，摄影被添加为先于它的媒介。 假设歌剧和电影的共同目标是扩大观众的感官领域。 在某种程度上，上演歌剧就像在没有相机的情况下拍摄电影。 更重要的是，在经历了这次非常丰富的经历之后，我似乎很清楚电影作为一种媒介已经被那些早在几个世纪前就开始制作歌剧的人所想象或渴望。 特写、蒙太奇、溶解、慢动作：所有这些现代资源都已经存在。 顺便说一句，当我得知圣桑是第一位为电影配乐的主要作曲家时，我感到很惊讶</a:t>
            </a:r>
            <a:endParaRPr lang="de-DE" altLang="zh-CN" sz="1000" dirty="0"/>
          </a:p>
          <a:p>
            <a:endParaRPr lang="de-DE" sz="1000" dirty="0"/>
          </a:p>
          <a:p>
            <a:r>
              <a:rPr lang="en-US" altLang="zh-CN" sz="1000" dirty="0"/>
              <a:t>J B </a:t>
            </a:r>
            <a:r>
              <a:rPr lang="zh-CN" altLang="en-US" sz="1000" dirty="0"/>
              <a:t>你的电影和电视剧经常讲述反抗制度、反社会、反不公正、反抗我们在现实生活中遇到的敌意的人</a:t>
            </a:r>
            <a:r>
              <a:rPr lang="en-US" altLang="zh-CN" sz="1000" dirty="0"/>
              <a:t>——</a:t>
            </a:r>
            <a:r>
              <a:rPr lang="zh-CN" altLang="en-US" sz="1000" dirty="0"/>
              <a:t>通常与黑色幽默相结合。 这些主题与旧约士师记的故事背景有什么关系？</a:t>
            </a:r>
            <a:endParaRPr lang="de-DE" altLang="zh-CN" sz="1000" dirty="0"/>
          </a:p>
          <a:p>
            <a:endParaRPr lang="de-DE" sz="1000" dirty="0"/>
          </a:p>
          <a:p>
            <a:r>
              <a:rPr lang="en-US" altLang="zh-CN" sz="1000" dirty="0"/>
              <a:t>D S </a:t>
            </a:r>
            <a:r>
              <a:rPr lang="zh-CN" altLang="en-US" sz="1000" dirty="0"/>
              <a:t>在我看来 </a:t>
            </a:r>
            <a:r>
              <a:rPr lang="en-US" altLang="zh-CN" sz="1000" dirty="0"/>
              <a:t>»Samson et Dalila« </a:t>
            </a:r>
            <a:r>
              <a:rPr lang="zh-CN" altLang="en-US" sz="1000" dirty="0"/>
              <a:t>是或者可以是颠覆性的。 参孙在对他的人民的忠诚和对这个奇怪的、不寻常的女人的吸引力之间分裂，他们</a:t>
            </a:r>
            <a:r>
              <a:rPr lang="en-US" altLang="zh-CN" sz="1000" dirty="0"/>
              <a:t>——</a:t>
            </a:r>
            <a:r>
              <a:rPr lang="zh-CN" altLang="en-US" sz="1000" dirty="0"/>
              <a:t>就像他们今天所做的那样</a:t>
            </a:r>
            <a:r>
              <a:rPr lang="en-US" altLang="zh-CN" sz="1000" dirty="0"/>
              <a:t>——</a:t>
            </a:r>
            <a:r>
              <a:rPr lang="zh-CN" altLang="en-US" sz="1000" dirty="0"/>
              <a:t>觉得有权判断他们的爱和性，这驱使他改变他的信仰和本性去质疑。 或者说，这个美人让他有所思。 显然，这对他来说不算什么。 他可以杀戮和毁灭； 他生来就是为了保护自己，而不是为了照顾自己。 圣经故事可能是作为反对同化的宣言而写的。 这是一个警示故事，“不要爱上一个陌生人，因为你会破坏你的传统，给爱你的人带来无尽的痛苦。”但就像经得起时间考验的文化的任何其他部分一样，他隐藏了相反解释的关键</a:t>
            </a:r>
            <a:endParaRPr lang="de-DE" altLang="zh-CN" sz="1000" dirty="0"/>
          </a:p>
          <a:p>
            <a:endParaRPr lang="de-DE" altLang="zh-CN" sz="1000" dirty="0"/>
          </a:p>
          <a:p>
            <a:r>
              <a:rPr lang="en-US" altLang="zh-CN" sz="1000" dirty="0"/>
              <a:t>JB </a:t>
            </a:r>
            <a:r>
              <a:rPr lang="zh-CN" altLang="en-US" sz="1000" dirty="0"/>
              <a:t>为什么希伯来人和非利士人的文化、信仰和传统不仅是避难所和身份认同的地方，而且还是监狱？ </a:t>
            </a:r>
            <a:r>
              <a:rPr lang="en-US" altLang="zh-CN" sz="1000" dirty="0"/>
              <a:t>Delilah </a:t>
            </a:r>
            <a:r>
              <a:rPr lang="zh-CN" altLang="en-US" sz="1000" dirty="0"/>
              <a:t>在这里作为一个不适合系统的角色出现</a:t>
            </a:r>
            <a:r>
              <a:rPr lang="en-US" altLang="zh-CN" sz="1000" dirty="0"/>
              <a:t>..</a:t>
            </a:r>
          </a:p>
          <a:p>
            <a:endParaRPr lang="en-US" sz="1000" dirty="0"/>
          </a:p>
          <a:p>
            <a:r>
              <a:rPr lang="en-US" altLang="zh-CN" sz="1000" dirty="0"/>
              <a:t>D S </a:t>
            </a:r>
            <a:r>
              <a:rPr lang="zh-CN" altLang="en-US" sz="1000" dirty="0"/>
              <a:t>我认为他们中的任何一个都不适合该系统。 我会更进一步：我相信我们没有人适合任何系统。 我们是具有不同需求和愿望的基因的独特组合。 就像植物一样：有些生长在阴凉处，有些则需要更多光照。 有些生活在沙漠中，有些生活在冰中。 无论我们多么不同，人类总是试图被当权者驯化。 在我看来，</a:t>
            </a:r>
            <a:r>
              <a:rPr lang="en-US" altLang="zh-CN" sz="1000" dirty="0"/>
              <a:t>Samson et Dalila </a:t>
            </a:r>
            <a:r>
              <a:rPr lang="zh-CN" altLang="en-US" sz="1000" dirty="0"/>
              <a:t>通过文字，但更多的是通过音乐来表达，爱是无法被驯化的</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6177280" y="94733"/>
            <a:ext cx="3594100" cy="6247864"/>
          </a:xfrm>
          <a:prstGeom prst="rect">
            <a:avLst/>
          </a:prstGeom>
          <a:noFill/>
        </p:spPr>
        <p:txBody>
          <a:bodyPr wrap="square">
            <a:spAutoFit/>
          </a:bodyPr>
          <a:lstStyle/>
          <a:p>
            <a:r>
              <a:rPr lang="en-US" altLang="zh-CN" sz="1000" dirty="0"/>
              <a:t>J B </a:t>
            </a:r>
            <a:r>
              <a:rPr lang="zh-CN" altLang="en-US" sz="1000" dirty="0"/>
              <a:t>那么大利拉为什么背叛参孙？</a:t>
            </a:r>
            <a:endParaRPr lang="de-DE" altLang="zh-CN" sz="1000" dirty="0"/>
          </a:p>
          <a:p>
            <a:endParaRPr lang="de-DE" sz="1000" dirty="0"/>
          </a:p>
          <a:p>
            <a:r>
              <a:rPr lang="en-US" altLang="zh-CN" sz="1000" dirty="0"/>
              <a:t>D S </a:t>
            </a:r>
            <a:r>
              <a:rPr lang="zh-CN" altLang="en-US" sz="1000" dirty="0"/>
              <a:t>参孙所经历的隐秘斗争是要么保持神童的身份</a:t>
            </a:r>
            <a:r>
              <a:rPr lang="en-US" altLang="zh-CN" sz="1000" dirty="0"/>
              <a:t>——</a:t>
            </a:r>
            <a:r>
              <a:rPr lang="zh-CN" altLang="en-US" sz="1000" dirty="0"/>
              <a:t>一个注定要一遍又一遍地重复他的行为以充实他的主人的马戏团怪胎</a:t>
            </a:r>
            <a:r>
              <a:rPr lang="en-US" altLang="zh-CN" sz="1000" dirty="0"/>
              <a:t>——</a:t>
            </a:r>
            <a:r>
              <a:rPr lang="zh-CN" altLang="en-US" sz="1000" dirty="0"/>
              <a:t>要么成为一个有权找到自己的方式并掌握自己的命运。 他付出了代价，不是因为他告诉了达丽拉他的秘密，而是因为他没有真正向她敞开心扉的条件。 大理拉斯困境具有不同的性质。 她就像火：它可以温暖、保护、提供快乐和庇护，也可以燃烧你。 中间没有任何东西。 她爱参孙，她知道他爱她。 但她无法忍受他在他的人民面前感到内疚，为自己的感情感到羞耻，对他的上帝如此顺从，这就是她开始恨他的原因。 痛苦逐渐使她成为大祭司的牺牲品，大祭司利用她来增加权力。 但最终，非利士人的神大衮或希伯来人的神耶和华都没有代表真理。 唯一的真神是爱的神。 它没有形式，但当两个灵魂深深相连时，无论是恋人、歌手还是音乐家，它都是清晰可触的。 它既不是一个也不是另一个。 正是这第三个美丽而可怕的存在可以改变世界。 通过艺术、高山、火光、行云流水、太阳、月亮、彩虹，以及数百小时的排练，我们试图捕捉其中的一点点</a:t>
            </a:r>
            <a:endParaRPr lang="de-DE" altLang="zh-CN" sz="1000" dirty="0"/>
          </a:p>
          <a:p>
            <a:endParaRPr lang="de-DE" sz="1000" dirty="0"/>
          </a:p>
          <a:p>
            <a:r>
              <a:rPr lang="en-US" altLang="zh-CN" sz="1000" dirty="0"/>
              <a:t>B </a:t>
            </a:r>
            <a:r>
              <a:rPr lang="zh-CN" altLang="en-US" sz="1000" dirty="0"/>
              <a:t>自由、平等和文化认同的问题揭示了暴力和压迫的机制，而不仅仅是作为过去的遗物。 参孙作为一个履行父权社会强加的职责的坚强英雄，以及作为经常被描绘成异国情调的蛇蝎美人的黛利拉，在多大程度上是产生摩擦的根源？</a:t>
            </a:r>
            <a:endParaRPr lang="de-DE" altLang="zh-CN" sz="1000" dirty="0"/>
          </a:p>
          <a:p>
            <a:endParaRPr lang="de-DE" sz="1000" dirty="0"/>
          </a:p>
          <a:p>
            <a:r>
              <a:rPr lang="en-US" altLang="zh-CN" sz="1000" dirty="0"/>
              <a:t>D S </a:t>
            </a:r>
            <a:r>
              <a:rPr lang="zh-CN" altLang="en-US" sz="1000" dirty="0"/>
              <a:t>保护我们的一切也包围着我们。 窗户上的栏杆挡住了我们的视线。 计算机上的防病毒程序正在减慢它的速度。 所有药物都有副作用，有时它们造成的伤害超过了它们旨在对抗的威胁。 </a:t>
            </a:r>
            <a:r>
              <a:rPr lang="en-US" altLang="zh-CN" sz="1000" dirty="0"/>
              <a:t>《Samson et Dalila》</a:t>
            </a:r>
            <a:r>
              <a:rPr lang="zh-CN" altLang="en-US" sz="1000" dirty="0"/>
              <a:t>的核心不是一个爱情故事，而是一个关于压抑爱情的故事。 这是关于真正分享的恐惧。 害怕和别人在一起而不压抑他或她。 这是关于男人和女人与各自社会的斗争，但归根结底是男人和女人之间的斗争。 对我来说，</a:t>
            </a:r>
            <a:r>
              <a:rPr lang="en-US" altLang="zh-CN" sz="1000" dirty="0"/>
              <a:t>Samson </a:t>
            </a:r>
            <a:r>
              <a:rPr lang="zh-CN" altLang="en-US" sz="1000" dirty="0"/>
              <a:t>和 </a:t>
            </a:r>
            <a:r>
              <a:rPr lang="en-US" altLang="zh-CN" sz="1000" dirty="0"/>
              <a:t>Delilah </a:t>
            </a:r>
            <a:r>
              <a:rPr lang="zh-CN" altLang="en-US" sz="1000" dirty="0"/>
              <a:t>是平等的。 在一个抵制平等的世界里平等。 黛利拉就像参孙； 只是她不需要体力。 她的内心足够强大。 如果这两个角色接受了他们真正的需求，他们本可以建立一个新的帝国。 与那些为捍卫自己的文化而战的人相比，他们更好、更自由、更开放。 其中之一，非利士文化，是极其暴力和侵入性的。 另一个是希伯来人，他们极度自我保护和防御。 我喜欢将参孙和大利拉视为新时代的创始人。 一个从未到来但我们都知道是可能的更好时代</a:t>
            </a:r>
            <a:endParaRPr lang="en-US" sz="1000" dirty="0"/>
          </a:p>
        </p:txBody>
      </p:sp>
    </p:spTree>
    <p:extLst>
      <p:ext uri="{BB962C8B-B14F-4D97-AF65-F5344CB8AC3E}">
        <p14:creationId xmlns:p14="http://schemas.microsoft.com/office/powerpoint/2010/main" val="188548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9A312CB-1406-919C-94CD-ACA4809F603F}"/>
              </a:ext>
            </a:extLst>
          </p:cNvPr>
          <p:cNvPicPr>
            <a:picLocks noChangeAspect="1"/>
          </p:cNvPicPr>
          <p:nvPr/>
        </p:nvPicPr>
        <p:blipFill>
          <a:blip r:embed="rId2"/>
          <a:stretch>
            <a:fillRect/>
          </a:stretch>
        </p:blipFill>
        <p:spPr>
          <a:xfrm>
            <a:off x="0" y="0"/>
            <a:ext cx="4638676" cy="3009941"/>
          </a:xfrm>
          <a:prstGeom prst="rect">
            <a:avLst/>
          </a:prstGeom>
        </p:spPr>
      </p:pic>
      <p:sp>
        <p:nvSpPr>
          <p:cNvPr id="7" name="Textfeld 6">
            <a:extLst>
              <a:ext uri="{FF2B5EF4-FFF2-40B4-BE49-F238E27FC236}">
                <a16:creationId xmlns:a16="http://schemas.microsoft.com/office/drawing/2014/main" id="{E9BC3C0D-004F-6C52-E8CB-E39FE21967F9}"/>
              </a:ext>
            </a:extLst>
          </p:cNvPr>
          <p:cNvSpPr txBox="1"/>
          <p:nvPr/>
        </p:nvSpPr>
        <p:spPr>
          <a:xfrm>
            <a:off x="5267326" y="1117244"/>
            <a:ext cx="4267200" cy="1015663"/>
          </a:xfrm>
          <a:prstGeom prst="rect">
            <a:avLst/>
          </a:prstGeom>
          <a:noFill/>
        </p:spPr>
        <p:txBody>
          <a:bodyPr wrap="square">
            <a:spAutoFit/>
          </a:bodyPr>
          <a:lstStyle/>
          <a:p>
            <a:r>
              <a:rPr lang="en-US" sz="1000" dirty="0" err="1">
                <a:solidFill>
                  <a:srgbClr val="FF0000"/>
                </a:solidFill>
                <a:latin typeface="DengXian (Textkörper)"/>
              </a:rPr>
              <a:t>你必须确定</a:t>
            </a:r>
            <a:r>
              <a:rPr lang="en-US" sz="1000" dirty="0">
                <a:solidFill>
                  <a:srgbClr val="FF0000"/>
                </a:solidFill>
                <a:latin typeface="DengXian (Textkörper)"/>
              </a:rPr>
              <a:t>。 </a:t>
            </a:r>
            <a:r>
              <a:rPr lang="en-US" sz="1000" dirty="0" err="1">
                <a:solidFill>
                  <a:srgbClr val="FF0000"/>
                </a:solidFill>
                <a:latin typeface="DengXian (Textkörper)"/>
              </a:rPr>
              <a:t>毫无疑问</a:t>
            </a:r>
            <a:r>
              <a:rPr lang="en-US" sz="1000" dirty="0">
                <a:solidFill>
                  <a:srgbClr val="FF0000"/>
                </a:solidFill>
                <a:latin typeface="DengXian (Textkörper)"/>
              </a:rPr>
              <a:t>。 </a:t>
            </a:r>
            <a:r>
              <a:rPr lang="en-US" sz="1000" dirty="0" err="1">
                <a:solidFill>
                  <a:srgbClr val="FF0000"/>
                </a:solidFill>
                <a:latin typeface="DengXian (Textkörper)"/>
              </a:rPr>
              <a:t>疑恨不能恨</a:t>
            </a:r>
            <a:r>
              <a:rPr lang="en-US" sz="1000" dirty="0">
                <a:solidFill>
                  <a:srgbClr val="FF0000"/>
                </a:solidFill>
                <a:latin typeface="DengXian (Textkörper)"/>
              </a:rPr>
              <a:t>。 </a:t>
            </a:r>
            <a:r>
              <a:rPr lang="en-US" sz="1000" dirty="0" err="1">
                <a:solidFill>
                  <a:srgbClr val="FF0000"/>
                </a:solidFill>
                <a:latin typeface="DengXian (Textkörper)"/>
              </a:rPr>
              <a:t>恨你需要绝对的确定性</a:t>
            </a:r>
            <a:r>
              <a:rPr lang="en-US" sz="1000" dirty="0">
                <a:solidFill>
                  <a:srgbClr val="FF0000"/>
                </a:solidFill>
                <a:latin typeface="DengXian (Textkörper)"/>
              </a:rPr>
              <a:t>。 </a:t>
            </a:r>
            <a:r>
              <a:rPr lang="en-US" sz="1000" dirty="0" err="1">
                <a:solidFill>
                  <a:srgbClr val="FF0000"/>
                </a:solidFill>
                <a:latin typeface="DengXian (Textkörper)"/>
              </a:rPr>
              <a:t>任何可能都会令人不安</a:t>
            </a:r>
            <a:r>
              <a:rPr lang="en-US" sz="1000" dirty="0">
                <a:solidFill>
                  <a:srgbClr val="FF0000"/>
                </a:solidFill>
                <a:latin typeface="DengXian (Textkörper)"/>
              </a:rPr>
              <a:t>。 </a:t>
            </a:r>
            <a:r>
              <a:rPr lang="en-US" sz="1000" dirty="0" err="1">
                <a:solidFill>
                  <a:srgbClr val="FF0000"/>
                </a:solidFill>
                <a:latin typeface="DengXian (Textkörper)"/>
              </a:rPr>
              <a:t>任何可能都会颠覆仇恨，消耗即将被引导的能量</a:t>
            </a:r>
            <a:r>
              <a:rPr lang="en-US" sz="1000" dirty="0">
                <a:solidFill>
                  <a:srgbClr val="FF0000"/>
                </a:solidFill>
                <a:latin typeface="DengXian (Textkörper)"/>
              </a:rPr>
              <a:t>。 </a:t>
            </a:r>
            <a:r>
              <a:rPr lang="en-US" sz="1000" dirty="0" err="1">
                <a:solidFill>
                  <a:srgbClr val="FF0000"/>
                </a:solidFill>
                <a:latin typeface="DengXian (Textkörper)"/>
              </a:rPr>
              <a:t>恨变得不精确</a:t>
            </a:r>
            <a:r>
              <a:rPr lang="en-US" sz="1000" dirty="0">
                <a:solidFill>
                  <a:srgbClr val="FF0000"/>
                </a:solidFill>
                <a:latin typeface="DengXian (Textkörper)"/>
              </a:rPr>
              <a:t>。 </a:t>
            </a:r>
            <a:r>
              <a:rPr lang="en-US" sz="1000" dirty="0" err="1">
                <a:solidFill>
                  <a:srgbClr val="FF0000"/>
                </a:solidFill>
                <a:latin typeface="DengXian (Textkörper)"/>
              </a:rPr>
              <a:t>精确不是讨厌的好东西</a:t>
            </a:r>
            <a:r>
              <a:rPr lang="en-US" sz="1000" dirty="0">
                <a:solidFill>
                  <a:srgbClr val="FF0000"/>
                </a:solidFill>
                <a:latin typeface="DengXian (Textkörper)"/>
              </a:rPr>
              <a:t>。 </a:t>
            </a:r>
            <a:r>
              <a:rPr lang="en-US" sz="1000" dirty="0" err="1">
                <a:solidFill>
                  <a:srgbClr val="FF0000"/>
                </a:solidFill>
                <a:latin typeface="DengXian (Textkörper)"/>
              </a:rPr>
              <a:t>精确会带来精致，仔细观察或倾听；精确会产生差异化，即识别具有所有不同的、矛盾的品质和倾向的个人作为一个人</a:t>
            </a:r>
            <a:r>
              <a:rPr lang="en-US" sz="1000" dirty="0">
                <a:solidFill>
                  <a:srgbClr val="FF0000"/>
                </a:solidFill>
                <a:latin typeface="DengXian (Textkörper)"/>
              </a:rPr>
              <a:t>。 </a:t>
            </a:r>
            <a:r>
              <a:rPr lang="en-US" sz="1000" dirty="0" err="1">
                <a:solidFill>
                  <a:srgbClr val="FF0000"/>
                </a:solidFill>
                <a:latin typeface="DengXian (Textkörper)"/>
              </a:rPr>
              <a:t>一旦轮廓被抹平，个人就不再是个人，只有模糊的集体仍然是仇恨的对象</a:t>
            </a:r>
            <a:r>
              <a:rPr lang="en-US" sz="1000" dirty="0">
                <a:solidFill>
                  <a:srgbClr val="FF0000"/>
                </a:solidFill>
                <a:latin typeface="DengXian (Textkörper)"/>
              </a:rPr>
              <a:t>。 </a:t>
            </a:r>
            <a:r>
              <a:rPr lang="en-US" sz="1000" dirty="0" err="1">
                <a:solidFill>
                  <a:srgbClr val="FF0000"/>
                </a:solidFill>
                <a:latin typeface="DengXian (Textkörper)"/>
              </a:rPr>
              <a:t>仇恨纠正仇恨的对象</a:t>
            </a:r>
            <a:endParaRPr lang="en-US" sz="1000" dirty="0">
              <a:solidFill>
                <a:srgbClr val="FF0000"/>
              </a:solidFill>
              <a:latin typeface="DengXian (Textkörper)"/>
            </a:endParaRPr>
          </a:p>
        </p:txBody>
      </p:sp>
      <p:sp>
        <p:nvSpPr>
          <p:cNvPr id="8" name="Textfeld 7">
            <a:extLst>
              <a:ext uri="{FF2B5EF4-FFF2-40B4-BE49-F238E27FC236}">
                <a16:creationId xmlns:a16="http://schemas.microsoft.com/office/drawing/2014/main" id="{B4186C01-DE9E-8C9C-C2E4-F06F12DCE8DF}"/>
              </a:ext>
            </a:extLst>
          </p:cNvPr>
          <p:cNvSpPr txBox="1"/>
          <p:nvPr/>
        </p:nvSpPr>
        <p:spPr>
          <a:xfrm>
            <a:off x="-1" y="3009941"/>
            <a:ext cx="6296026" cy="3939540"/>
          </a:xfrm>
          <a:prstGeom prst="rect">
            <a:avLst/>
          </a:prstGeom>
          <a:noFill/>
        </p:spPr>
        <p:txBody>
          <a:bodyPr wrap="square">
            <a:spAutoFit/>
          </a:bodyPr>
          <a:lstStyle/>
          <a:p>
            <a:r>
              <a:rPr lang="zh-CN" altLang="en-US" sz="1000" dirty="0"/>
              <a:t>达利拉是谁？ 作为穿着睡衣的性欲亢进的洛丽塔，或者作为用她的诱惑艺术打倒预言英雄参孙的冷血妓女，达丽拉在许多解释中都被赋予了一个或另一个角色。 在士师记第 </a:t>
            </a:r>
            <a:r>
              <a:rPr lang="en-US" altLang="zh-CN" sz="1000" dirty="0"/>
              <a:t>16 </a:t>
            </a:r>
            <a:r>
              <a:rPr lang="zh-CN" altLang="en-US" sz="1000" dirty="0"/>
              <a:t>章中，大利拉本质上是一个深不可测的女人。 她个人的许多方面仍然没有说出来或表现出矛盾。 叙述者一次又一次地在故事的过程中留下空白，导致无法明确分配角色。 我们对黛利拉的社会身份、出身或性取向一无所知。 我们也不知道她是否真的拒绝了萨姆森的爱，她为什么背叛他，最后发生了什么。 描述性信息的缺失至关重要：叙事中的空白和空白最终打开了一个多层次、复杂且没有陈词滥调的解释视野。 圣桑在他的歌剧</a:t>
            </a:r>
            <a:r>
              <a:rPr lang="en-US" altLang="zh-CN" sz="1000" dirty="0"/>
              <a:t>《</a:t>
            </a:r>
            <a:r>
              <a:rPr lang="zh-CN" altLang="en-US" sz="1000" dirty="0"/>
              <a:t>参孙与达利拉</a:t>
            </a:r>
            <a:r>
              <a:rPr lang="en-US" altLang="zh-CN" sz="1000" dirty="0"/>
              <a:t>》</a:t>
            </a:r>
            <a:r>
              <a:rPr lang="zh-CN" altLang="en-US" sz="1000" dirty="0"/>
              <a:t>中将达利拉指派给非利士人。 最初的故事讲述了参孙和大利拉在索雷克山谷的第一次相遇，该地区与非利士人的土地和以色列的土地接壤。 然而，当时尚不清楚谁统治了该地区。 由于叙述者将大利拉放在两国的边界上，因此她可能既是非利士人又是以色列人，或者也是外国人。 尽管她最终与非利士人结盟，但很难理解她是谁以及她的动机是什么。 根据歌剧过程中其他叙事空白和空白的解释方式，黛利拉经常以非利士人、奇怪、异国情调的蛇蝎美人或以色列人的身份出现。 因为她的背叛经常将她描绘成邪恶和不道德行为的化身，并且因为她的社会地位与圣经中描绘的以色列妇女的理想背道而驰，所以很少有人认为她是以色列人。 邪恶叛徒的形象往往伴随着异国情调和色情的归因。 性差异性是从种族差异性推断出来的。 这些异国情调的蛇蝎美人对男权秩序造成了威胁，因为这些男人通过他们的影响力与他们的种族和宗教身份保持距离。 达利拉在两国边界上的原始位置强烈提醒我们，她不应被解释为邪恶的非利士人或异国情调的陌生人，也不应被解释为善良的以色列人（偏离了“真正”的道路，或者仅仅是暴力的受害者变成了非利士人）。 此外，大利拉是参孙一生中唯一有名字的女人。 萨姆森圈子里的每个其他女人都完全由她的社会功能来定义：作为母亲、前妻或妓女，萨姆森在遇到大利拉之前曾拜访过他们。 也没有任何资料表明她是否生活在男性</a:t>
            </a:r>
            <a:r>
              <a:rPr lang="en-US" altLang="zh-CN" sz="1000" dirty="0"/>
              <a:t>——</a:t>
            </a:r>
            <a:r>
              <a:rPr lang="zh-CN" altLang="en-US" sz="1000" dirty="0"/>
              <a:t>父亲、丈夫或男性监护人</a:t>
            </a:r>
            <a:r>
              <a:rPr lang="en-US" altLang="zh-CN" sz="1000" dirty="0"/>
              <a:t>——</a:t>
            </a:r>
            <a:r>
              <a:rPr lang="zh-CN" altLang="en-US" sz="1000" dirty="0"/>
              <a:t>的权威之下。 没有根据她与男性角色的关系来定义她，她不仅作为一个活跃的主体不同于历史上的其他女性，而且被认为具有在传统父权制度之外发挥作用的能力。 达丽拉由此在故事中有着特殊的独立女性地位。从希伯来</a:t>
            </a:r>
            <a:r>
              <a:rPr lang="en-US" altLang="zh-CN" sz="1000" dirty="0"/>
              <a:t>-</a:t>
            </a:r>
            <a:r>
              <a:rPr lang="zh-CN" altLang="en-US" sz="1000" dirty="0"/>
              <a:t>圣经传统的角度来看，黛利拉的行为是不寻常的：她不适合为她“设计”的性别角色。 生活的自我决定和塑造，其中没有解决她作为有爱心的母亲和妻子的“女性职责”的履行，这是对她在这个社会中的不顺从的指称。 她是圣经背景下被描述为理想的以色列妻子的对立面。 在这种情况下，对女性传统角色的偏离是值得怀疑的。 据此，“好女人”是那些仅仅通过关爱母亲和妻子作为社会一部分的品质来定义自己的人，而性欲和淫荡则与行为“邪恶”的女人有关。</a:t>
            </a:r>
            <a:endParaRPr lang="en-US" sz="1000" dirty="0"/>
          </a:p>
        </p:txBody>
      </p:sp>
      <p:sp>
        <p:nvSpPr>
          <p:cNvPr id="9" name="Textfeld 8">
            <a:extLst>
              <a:ext uri="{FF2B5EF4-FFF2-40B4-BE49-F238E27FC236}">
                <a16:creationId xmlns:a16="http://schemas.microsoft.com/office/drawing/2014/main" id="{9BBAF8E2-C3EF-3052-1D8D-584D3FAFC023}"/>
              </a:ext>
            </a:extLst>
          </p:cNvPr>
          <p:cNvSpPr txBox="1"/>
          <p:nvPr/>
        </p:nvSpPr>
        <p:spPr>
          <a:xfrm>
            <a:off x="6286500" y="2918460"/>
            <a:ext cx="3619500" cy="3939540"/>
          </a:xfrm>
          <a:prstGeom prst="rect">
            <a:avLst/>
          </a:prstGeom>
          <a:noFill/>
        </p:spPr>
        <p:txBody>
          <a:bodyPr wrap="square">
            <a:spAutoFit/>
          </a:bodyPr>
          <a:lstStyle/>
          <a:p>
            <a:r>
              <a:rPr lang="zh-CN" altLang="en-US" sz="1000" dirty="0"/>
              <a:t>参孙与大利拉的关系只被零星记载：大利拉是参孙一生中唯一有名字的女人，这不仅可以看作是平起平坐的象征，也可以看作是平等相爱的可能和前提，但也证实了这一点，大利拉对参孙来说是最重要的，他真的爱她</a:t>
            </a:r>
            <a:r>
              <a:rPr lang="en-US" altLang="zh-CN" sz="1000" dirty="0"/>
              <a:t>——</a:t>
            </a:r>
            <a:r>
              <a:rPr lang="zh-CN" altLang="en-US" sz="1000" dirty="0"/>
              <a:t>除了他作为政治领袖和先知英雄的呼召。 然而，达丽拉是否会回报他的爱仍是未知数。 大利拉知道参孙对她的吸引力。 通常，黛利拉被视为这段关系中诡计多端的主角：操纵参孙的诱惑者。 另一方面，参孙是无辜的男性受害者，无力抵抗她的魅力。 大利拉的话和士师记中的行动都没有表明她诉诸性诱惑来获取参孙的秘密。 参孙力量的秘密在于他的头发。 大利拉剪掉了他的头发：相关的权力损失无异于象征性的阉割，象征着希伯来战士的屈服，被剥夺了他的男子气概和力量。 通过这一行为，她“阉割”了参孙并“男性化”了自己</a:t>
            </a:r>
            <a:r>
              <a:rPr lang="en-US" altLang="zh-CN" sz="1000" dirty="0"/>
              <a:t>——</a:t>
            </a:r>
            <a:r>
              <a:rPr lang="zh-CN" altLang="en-US" sz="1000" dirty="0"/>
              <a:t>充当“政治阴谋家”和“暴力战士”。</a:t>
            </a:r>
            <a:endParaRPr lang="de-DE" altLang="zh-CN" sz="1000" dirty="0"/>
          </a:p>
          <a:p>
            <a:endParaRPr lang="de-DE" sz="1000" dirty="0"/>
          </a:p>
          <a:p>
            <a:r>
              <a:rPr lang="zh-CN" altLang="en-US" sz="1000" dirty="0"/>
              <a:t>在第三幕的结尾，故事没有公开参孙被捕后黛利拉会发生什么。 参孙拆毁圣殿时她在哪里？ 她死了吗 她还活着吗？ 她要离开去国外开始新的生活吗？ 她后悔自己的背叛吗？ 还是她自己和参孙一起推倒了圣殿？ 为什么叙述者让她跑了？ 很清楚的是，叙述者并没有谴责她是参孙倒台的同谋。 达丽拉可以看作是独立女性的原型。 她是一个在男权社会中有发言权的女人。 其中潜藏着打破传统秩序的可能性。 她正在经历一个发展。 她爱。 她打架。 她不喜欢。 她犹豫了</a:t>
            </a:r>
            <a:r>
              <a:rPr lang="en-US" altLang="zh-CN" sz="1000" dirty="0"/>
              <a:t>……</a:t>
            </a:r>
            <a:r>
              <a:rPr lang="zh-CN" altLang="en-US" sz="1000" dirty="0"/>
              <a:t>并决定使用原力的黑暗面。 剩下的就是“重置”的希望：设计一个权利平等的秩序，在这个秩序中，文化和宗教资源的共存是可能的，超越了身份的思考。</a:t>
            </a:r>
            <a:endParaRPr lang="en-US" sz="1000" dirty="0"/>
          </a:p>
        </p:txBody>
      </p:sp>
    </p:spTree>
    <p:extLst>
      <p:ext uri="{BB962C8B-B14F-4D97-AF65-F5344CB8AC3E}">
        <p14:creationId xmlns:p14="http://schemas.microsoft.com/office/powerpoint/2010/main" val="3623287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19" y="94734"/>
            <a:ext cx="4923155" cy="6832640"/>
          </a:xfrm>
          <a:prstGeom prst="rect">
            <a:avLst/>
          </a:prstGeom>
          <a:noFill/>
        </p:spPr>
        <p:txBody>
          <a:bodyPr wrap="square">
            <a:spAutoFit/>
          </a:bodyPr>
          <a:lstStyle/>
          <a:p>
            <a:r>
              <a:rPr lang="de-DE" dirty="0"/>
              <a:t>DIE   FREIHEIT   FREI   ZU SEIN</a:t>
            </a:r>
            <a:endParaRPr lang="en-US" dirty="0"/>
          </a:p>
          <a:p>
            <a:endParaRPr lang="de-DE" altLang="zh-CN" sz="1000" dirty="0"/>
          </a:p>
          <a:p>
            <a:r>
              <a:rPr lang="zh-CN" altLang="en-US" sz="1000" dirty="0"/>
              <a:t>在过去的两百多年里，许多革命都以悲惨的结局告终，但很少有革命被更高级的暴力所镇压。 相反，军事干预，即使取得成功，也常常被证明在恢复稳定和填补权力真空方面收效甚微。 看来，即使是胜利也不能用腐败、权威和对政府的信任来代替腐败和解体。 即使许多革命以暴政告终，人们也始终记得，用孔多塞的话来说，“因此，革命这个词（</a:t>
            </a:r>
            <a:r>
              <a:rPr lang="en-US" altLang="zh-CN" sz="1000" dirty="0"/>
              <a:t>……</a:t>
            </a:r>
            <a:r>
              <a:rPr lang="zh-CN" altLang="en-US" sz="1000" dirty="0"/>
              <a:t>）只能适用于以自由为目标的革命。”</a:t>
            </a:r>
            <a:endParaRPr lang="de-DE" altLang="zh-CN" sz="1000" dirty="0"/>
          </a:p>
          <a:p>
            <a:endParaRPr lang="de-DE" sz="1000" dirty="0"/>
          </a:p>
          <a:p>
            <a:r>
              <a:rPr lang="zh-CN" altLang="en-US" sz="1000" dirty="0"/>
              <a:t>尽管 </a:t>
            </a:r>
            <a:r>
              <a:rPr lang="en-US" altLang="zh-CN" sz="1000" dirty="0"/>
              <a:t>18 </a:t>
            </a:r>
            <a:r>
              <a:rPr lang="zh-CN" altLang="en-US" sz="1000" dirty="0"/>
              <a:t>世纪晚期发生了两次伟大的革命，“革命”一词在当时具有特定的含义，但这个词在政治思想或实践的词汇中并没有真正发挥作用。 例如，当这个词出现在 </a:t>
            </a:r>
            <a:r>
              <a:rPr lang="en-US" altLang="zh-CN" sz="1000" dirty="0"/>
              <a:t>17 </a:t>
            </a:r>
            <a:r>
              <a:rPr lang="zh-CN" altLang="en-US" sz="1000" dirty="0"/>
              <a:t>世纪时，它与它最初的天文学意义密切相关，表示天体的永恒、不可避免和不断重复的运动； 政治用法是隐喻性的，描述了向预定点的逆行运动，回到给定的预定秩序。 “光荣革命”</a:t>
            </a:r>
            <a:r>
              <a:rPr lang="en-US" altLang="zh-CN" sz="1000" dirty="0"/>
              <a:t>[</a:t>
            </a:r>
            <a:r>
              <a:rPr lang="zh-CN" altLang="en-US" sz="1000" dirty="0"/>
              <a:t>英国革命 </a:t>
            </a:r>
            <a:r>
              <a:rPr lang="en-US" altLang="zh-CN" sz="1000" dirty="0"/>
              <a:t>1688/1689]</a:t>
            </a:r>
            <a:r>
              <a:rPr lang="zh-CN" altLang="en-US" sz="1000" dirty="0"/>
              <a:t>，这一事件自相矛盾地确保了“革命”一词在政治和历史用语中的地位，但根本不被视为一场革命，而是被视为王权在其前身的恢复合法性和荣耀。 如果不承认革命首先爆发时复辟是他们的目标，而复辟的实质是自由，那么即使是 </a:t>
            </a:r>
            <a:r>
              <a:rPr lang="en-US" altLang="zh-CN" sz="1000" dirty="0"/>
              <a:t>18 </a:t>
            </a:r>
            <a:r>
              <a:rPr lang="zh-CN" altLang="en-US" sz="1000" dirty="0"/>
              <a:t>世纪的革命也无法理解。 我们往往忽略了这样一个事实，即这些第一批革命者的心态几乎是对全新事物的本能反感。 恢复和复兴旧权利和特权的尝试导致了截然相反的结果</a:t>
            </a:r>
            <a:r>
              <a:rPr lang="en-US" altLang="zh-CN" sz="1000" dirty="0"/>
              <a:t>——</a:t>
            </a:r>
            <a:r>
              <a:rPr lang="zh-CN" altLang="en-US" sz="1000" dirty="0"/>
              <a:t>前瞻性的发展和未来的开放，所有进一步的尝试都在循环或“革命”运动的范畴内行动，或者认为遭到挑战。 虽然“革命”一词在革命过程中经历了根本性的变化，但“自由”一词却发生了非常相似的事情，尽管要复杂得多。 只要它只意味着“在上帝的祝福下恢复”的自由，整个事情就仍然是我们现在与立宪政府相关联的权利和自由的问题，这些权利和自由被恰当地称为公民权利。 它不包括参与公共事务的政治权利。无论是在理论上还是在实践中，这些其他权利都不是革命的产物，甚至包括为征税目的而代表的权利。 革命性的不是“生命、自由和财产”，而是断言这些是所有人类不可剥夺的权利，无论他们住在哪里或拥有何种形式的政府。 即使在这种对全人类的新的革命性扩展中，自由也不过意味着不受不合理限制的自由，这基本上是消极的。</a:t>
            </a:r>
            <a:endParaRPr lang="de-DE" altLang="zh-CN" sz="1000" dirty="0"/>
          </a:p>
          <a:p>
            <a:endParaRPr lang="de-DE" sz="1000" dirty="0"/>
          </a:p>
          <a:p>
            <a:r>
              <a:rPr lang="zh-CN" altLang="en-US" sz="1000" dirty="0"/>
              <a:t>公民权利意义上的自由是解放的结果，但绝不是自由的本质，自由的本质是进入公共领域和参与政府事务。 如果革命的唯一目的是确保公民权利，那么从越权和侵犯现有权利的政权中解放出来就足够了。 的确，</a:t>
            </a:r>
            <a:r>
              <a:rPr lang="en-US" altLang="zh-CN" sz="1000" dirty="0"/>
              <a:t>18 </a:t>
            </a:r>
            <a:r>
              <a:rPr lang="zh-CN" altLang="en-US" sz="1000" dirty="0"/>
              <a:t>世纪的革命始于要求这些古老的权利。 当革命是关于解放“和”自由时，情况就变得复杂了，因为解放确实是自由的条件</a:t>
            </a:r>
            <a:r>
              <a:rPr lang="en-US" altLang="zh-CN" sz="1000" dirty="0"/>
              <a:t>——</a:t>
            </a:r>
            <a:r>
              <a:rPr lang="zh-CN" altLang="en-US" sz="1000" dirty="0"/>
              <a:t>尽管自由绝不是解放的必然结果</a:t>
            </a:r>
            <a:r>
              <a:rPr lang="en-US" altLang="zh-CN" sz="1000" dirty="0"/>
              <a:t>——</a:t>
            </a:r>
            <a:r>
              <a:rPr lang="zh-CN" altLang="en-US" sz="1000" dirty="0"/>
              <a:t>很难决定解放的愿望在哪里，即摆脱压迫，结束和对自由的渴望，即开始政治生活。 第一次革命的人们虽然很清楚解放必须先于自由，但还没有意识到这样一个事实，即这种解放不仅仅意味着从绝对和专制权力中获得政治解放； 获得自由的自由首先意味着不仅要摆脱恐惧，还要摆脱匮乏。 当那件事发生时，事实证明，不仅是自由，而且获得自由的自由，一直是少数人的特权。 首先，免于恐惧是一种特权，即使是少数人也只在历史上相对较短的时期内享有这种特权，但免于匮乏是古往今来少数人享有的巨大特权。 只有那些知道免于匮乏的人才能充分理解免于恐惧的自由，只有那些既没有需求也没有恐惧的人才能培养对公共自由的热情，感受自由发展这种“</a:t>
            </a:r>
            <a:r>
              <a:rPr lang="en-US" altLang="zh-CN" sz="1000" dirty="0" err="1"/>
              <a:t>goût</a:t>
            </a:r>
            <a:r>
              <a:rPr lang="en-US" altLang="zh-CN" sz="1000" dirty="0"/>
              <a:t> pour la liberté”</a:t>
            </a:r>
            <a:r>
              <a:rPr lang="zh-CN" altLang="en-US" sz="1000" dirty="0"/>
              <a:t>以及自由本身所带有的对“平等”的特殊品味。 法国大革命是这一切的前奏，虽然惨败，但对后来的所有革命都具有决定性意义。 她展示了人人生而平等的公式在实践中意味着什么。 罗伯斯庇尔谈到革命时想到的正是这种平等，他说革命是“以人的伟大对抗伟大的渺小”</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5057774" y="532883"/>
            <a:ext cx="4848226" cy="3170099"/>
          </a:xfrm>
          <a:prstGeom prst="rect">
            <a:avLst/>
          </a:prstGeom>
          <a:noFill/>
        </p:spPr>
        <p:txBody>
          <a:bodyPr wrap="square">
            <a:spAutoFit/>
          </a:bodyPr>
          <a:lstStyle/>
          <a:p>
            <a:r>
              <a:rPr lang="zh-CN" altLang="en-US" sz="1000" dirty="0"/>
              <a:t>； 汉密尔顿也是如此，他认为革命意味着“恢复人类的荣誉”； 还有康德，他的老师是卢梭和法国大革命，当时他构想了一种新的“人类尊严”。 无论法国大革命取得了什么成就或没有取得什么成就</a:t>
            </a:r>
            <a:r>
              <a:rPr lang="en-US" altLang="zh-CN" sz="1000" dirty="0"/>
              <a:t>——</a:t>
            </a:r>
            <a:r>
              <a:rPr lang="zh-CN" altLang="en-US" sz="1000" dirty="0"/>
              <a:t>它也没有确保人类平等</a:t>
            </a:r>
            <a:r>
              <a:rPr lang="en-US" altLang="zh-CN" sz="1000" dirty="0"/>
              <a:t>——</a:t>
            </a:r>
            <a:r>
              <a:rPr lang="zh-CN" altLang="en-US" sz="1000" dirty="0"/>
              <a:t>它至少让穷人摆脱了默默无闻、不为人知的境地。 然而，从那时起，有一件事似乎是不可改变的：那些致力于自由的人可以让自己接受一种状态，在这种状态下，免于匮乏的自由</a:t>
            </a:r>
            <a:r>
              <a:rPr lang="en-US" altLang="zh-CN" sz="1000" dirty="0"/>
              <a:t>——</a:t>
            </a:r>
            <a:r>
              <a:rPr lang="zh-CN" altLang="en-US" sz="1000" dirty="0"/>
              <a:t>获得自由的自由</a:t>
            </a:r>
            <a:r>
              <a:rPr lang="en-US" altLang="zh-CN" sz="1000" dirty="0"/>
              <a:t>——</a:t>
            </a:r>
            <a:r>
              <a:rPr lang="zh-CN" altLang="en-US" sz="1000" dirty="0"/>
              <a:t>是少数人的特权。 因为虽然与暴力相对的暴力会导致战争、州际战争或内战，但针对社会状况的暴力行动总是会导致恐怖。 恐怖而不是单纯的暴力，在旧政权被推翻和新政权上台后爆发的恐怖，注定了革命或使革命如此果断地变形，以至于它们陷入暴政和专制。 如前所述，革命的最初目标是自由，即废除个人统治并允许所有人进入公共领域并参与影响所有人的事务管理的意义上的自由</a:t>
            </a:r>
            <a:endParaRPr lang="de-DE" altLang="zh-CN" sz="1000" dirty="0"/>
          </a:p>
          <a:p>
            <a:endParaRPr lang="de-DE" sz="1000" dirty="0"/>
          </a:p>
          <a:p>
            <a:r>
              <a:rPr lang="zh-CN" altLang="en-US" sz="1000" dirty="0"/>
              <a:t>由于行动和说话的能力</a:t>
            </a:r>
            <a:r>
              <a:rPr lang="en-US" altLang="zh-CN" sz="1000" dirty="0"/>
              <a:t>——</a:t>
            </a:r>
            <a:r>
              <a:rPr lang="zh-CN" altLang="en-US" sz="1000" dirty="0"/>
              <a:t>而言语只是行动的另一种形式</a:t>
            </a:r>
            <a:r>
              <a:rPr lang="en-US" altLang="zh-CN" sz="1000" dirty="0"/>
              <a:t>——</a:t>
            </a:r>
            <a:r>
              <a:rPr lang="zh-CN" altLang="en-US" sz="1000" dirty="0"/>
              <a:t>使我们成为政治人物，并且由于行动总是意味着启动一些以前不存在的东西，那就是出生，人类出生与人类死亡的对应关系，所有政治的本体论</a:t>
            </a:r>
            <a:r>
              <a:rPr lang="en-US" altLang="zh-CN" sz="1000" dirty="0"/>
              <a:t>»</a:t>
            </a:r>
            <a:r>
              <a:rPr lang="zh-CN" altLang="en-US" sz="1000" dirty="0"/>
              <a:t>条件必要条件</a:t>
            </a:r>
            <a:r>
              <a:rPr lang="en-US" altLang="zh-CN" sz="1000" dirty="0"/>
              <a:t>«</a:t>
            </a:r>
            <a:r>
              <a:rPr lang="zh-CN" altLang="en-US" sz="1000" dirty="0"/>
              <a:t>。 无论如何，无论好坏，一连串的革命已经成为我们生活的世界的一个特征，它一次又一次地提醒我们在时间和历史连续体中爆发的新开端。 我们，由于一场革命和随后形成了一个我们可以直立行走并自由行动的全新政治机构，我们应该尽最大努力记住革命在国家生活中的意义。 无论它以成功告终，建立了一个自由的公共空间，还是以那些敢于或违背其意愿和期望参与其中的人的灾难告终</a:t>
            </a:r>
            <a:r>
              <a:rPr lang="en-US" altLang="zh-CN" sz="1000" dirty="0"/>
              <a:t>——</a:t>
            </a:r>
            <a:r>
              <a:rPr lang="zh-CN" altLang="en-US" sz="1000" dirty="0"/>
              <a:t>革命的意义是实现最伟大和最重要的目标之一人类的基本潜能，即自由地开始新生活的无与伦比的体验。</a:t>
            </a:r>
            <a:endParaRPr lang="en-US" sz="1000" dirty="0"/>
          </a:p>
        </p:txBody>
      </p:sp>
    </p:spTree>
    <p:extLst>
      <p:ext uri="{BB962C8B-B14F-4D97-AF65-F5344CB8AC3E}">
        <p14:creationId xmlns:p14="http://schemas.microsoft.com/office/powerpoint/2010/main" val="2739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38D85A9-87A0-4F7F-5791-778A8170F171}"/>
              </a:ext>
            </a:extLst>
          </p:cNvPr>
          <p:cNvPicPr>
            <a:picLocks noChangeAspect="1"/>
          </p:cNvPicPr>
          <p:nvPr/>
        </p:nvPicPr>
        <p:blipFill rotWithShape="1">
          <a:blip r:embed="rId2"/>
          <a:srcRect l="13983" r="21863"/>
          <a:stretch/>
        </p:blipFill>
        <p:spPr>
          <a:xfrm>
            <a:off x="20" y="10"/>
            <a:ext cx="7856564"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feld 2">
            <a:extLst>
              <a:ext uri="{FF2B5EF4-FFF2-40B4-BE49-F238E27FC236}">
                <a16:creationId xmlns:a16="http://schemas.microsoft.com/office/drawing/2014/main" id="{0EA172B5-F64B-8B7A-39B9-F39C04F3C894}"/>
              </a:ext>
            </a:extLst>
          </p:cNvPr>
          <p:cNvSpPr txBox="1"/>
          <p:nvPr/>
        </p:nvSpPr>
        <p:spPr>
          <a:xfrm>
            <a:off x="4768647" y="0"/>
            <a:ext cx="5134875" cy="374276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ES GIBT    KEINE   KULTURELLE   IDENTITÄT</a:t>
            </a: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t>我认为关于文化“身份”的辩论存在先天缺陷。 所以我想提出一个概念上的转变：我们不应该用差异来描述文化多样性，而应该用距离的概念来看待它； 我们不应该从“身份”的角度来理解它们，而应该从“资源”和生育力的角度来理解它们。 最后，很容易看出，无论从哪个层面看，文化的特征都是同时具有多样性和独特性。 或者反过来说：人们必须摆脱舒适但同时又绝望的神话观念，即在某个时候存在一种文化统一性身份，然后多样化，就好像被诅咒（巴别塔）或在最少的并发症。 因此，我宁愿说文化的本质是它在多样性和统一性之间的张力或距离中展开。</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另一方面，试图以差异的形式对待文化的多样性的结果是，文化被孤立并固定在它们的身份中。 但这是不可能的，毕竟文化的特点是它会变异和改变</a:t>
            </a:r>
            <a:r>
              <a:rPr lang="en-US" altLang="zh-CN" sz="1000" dirty="0"/>
              <a:t>——</a:t>
            </a:r>
            <a:r>
              <a:rPr lang="zh-CN" altLang="en-US" sz="1000" dirty="0"/>
              <a:t>这是一个很有分量的反对意见，因为它指的是文化的基本性质。 不再变化的文化是死的，“变”是文化的本源，因此无法固定文化特征，也谈不上文化身份。 如何描述法国文化，如何定义其身份？ 拉封丹会是你的英雄还是兰波？ </a:t>
            </a:r>
            <a:r>
              <a:rPr lang="en-US" altLang="zh-CN" sz="1000" dirty="0"/>
              <a:t>Rene Descartes </a:t>
            </a:r>
            <a:r>
              <a:rPr lang="zh-CN" altLang="en-US" sz="1000" dirty="0"/>
              <a:t>还是 </a:t>
            </a:r>
            <a:r>
              <a:rPr lang="en-US" altLang="zh-CN" sz="1000" dirty="0"/>
              <a:t>André Breton</a:t>
            </a:r>
            <a:r>
              <a:rPr lang="zh-CN" altLang="en-US" sz="1000" dirty="0"/>
              <a:t>？ 当然，一个人对法国文化的描述并不比另一个更好；我们发现它恰恰是在这两者之间的“距离”中：在两者之间相对的张力中，或者恰恰在“中间”打开在它们之间，构成了丰富的法国文化。 我们也可以说：这是他们的“资源”。 因此，人们应该以一种不再由“它的”文化决定的方式重新思考主体与文化之间的关系。</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全世界的“价值观”，就像现在一样，需要一种追随者，人们总是可以问自己它依赖于什么：它是否不总是有点武断，至少是相对的，它是否真的依赖于任何人更隐秘、更深入的联系，基本上不是很清楚，而且无论如何都难以证明。 在这一点上，价值观有恢复到我刚才批评的文化认同的危险。 另一方面，资源不是意识形态的（它们不是建立在“系统”中的）：它们完全是根据它们的效果来衡量的，可以通过它们的使用来衡量。 在没有任何伟大真理的情况下，它的有效性是自我肯定的。资源也不“自夸”； 你不必宣扬它们</a:t>
            </a:r>
            <a:r>
              <a:rPr lang="en-US" altLang="zh-CN" sz="1000" dirty="0"/>
              <a:t>——</a:t>
            </a:r>
            <a:r>
              <a:rPr lang="zh-CN" altLang="en-US" sz="1000" dirty="0"/>
              <a:t>价值观的另一个不同之处，它总是要求皈依或至少要求批准。 而且，价值观可能是矛盾的，甚至是相互排斥的：如果我坚持“基督教价值观”，我会发现很难同时持有无神论价值观； 或者我必须做出妥协，资源不是相互排斥的。 我可以从其中一个中受益，也可以从另一个中受益。 他们不是限制他们，而是加起来。 因此，距离的概念使我们能够在真正意义上思考起源，也就是说，不是固定它，而是将其理解为进化发展的一部分。 与其假设一个稳定的、绝对固定的，因为它是从天而降的，并且无法为任何正当的共同物种（“人”、“人性”或“共同的眼底”）所接近，文化的多样性由此展开，让我们远离起源和起源历史中间的转变。 距离意味着打开的距离，将分离的事物并置，揭示“中间”，使曾经分离的术语处于紧张状态并迫使它们相互注视。 在距离所开辟的“间”中，两个词可以联系起来，抛开自足性，超越自我指涉的局限。 此外，我不把未来的主体想象成一个尚未出生的人，或者可能有一张未知的面孔：就好像这是在等待另一个启示，一个新的真理。 因为在我们有限的世界中，对这样一个别处的希望来自哪里？ 相反，我把这个未来的主体看作一个不再“依赖”的主体：陷入一个特定的真理，一个“玻璃酒杯”的真理，它宣称自己是教条和排他性的，而是作为一个从语言中产生的主体或者特定的环境通过其他语言和其他环境传播，利用两者的资源。 既不是通过混合（或混淆）文化和智力形式的多样性，也不是通过将它们简化为能够达成共识并据称“更宽容”的版本，这等同于同一件事：因为文化形式很重要，因为它创造了距离和独特性，因此具有创造性。 在一个无法进一步全球化的世界里，没有可梦想的来世，也没有可去的遥远目的地，只有介于两者之间才能发现新资源：如果“跨文化”的概念有任何意义，它只能在于将这种“介于两者之间”，即这种对话，发展成为世界和文化的新维度。</a:t>
            </a:r>
            <a:endParaRPr lang="en-US" sz="1000" dirty="0"/>
          </a:p>
        </p:txBody>
      </p:sp>
    </p:spTree>
    <p:extLst>
      <p:ext uri="{BB962C8B-B14F-4D97-AF65-F5344CB8AC3E}">
        <p14:creationId xmlns:p14="http://schemas.microsoft.com/office/powerpoint/2010/main" val="374129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72772</Words>
  <Application>Microsoft Office PowerPoint</Application>
  <PresentationFormat>A4-Papier (210 x 297 mm)</PresentationFormat>
  <Paragraphs>471</Paragraphs>
  <Slides>77</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77</vt:i4>
      </vt:variant>
    </vt:vector>
  </HeadingPairs>
  <TitlesOfParts>
    <vt:vector size="83" baseType="lpstr">
      <vt:lpstr>-apple-system</vt:lpstr>
      <vt:lpstr>DengXian (Textkörper)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335</cp:revision>
  <cp:lastPrinted>2022-12-15T13:45:23Z</cp:lastPrinted>
  <dcterms:created xsi:type="dcterms:W3CDTF">2022-11-07T20:45:57Z</dcterms:created>
  <dcterms:modified xsi:type="dcterms:W3CDTF">2022-12-27T13:42:19Z</dcterms:modified>
</cp:coreProperties>
</file>